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2" r:id="rId4"/>
    <p:sldId id="289" r:id="rId5"/>
    <p:sldId id="285" r:id="rId6"/>
    <p:sldId id="306" r:id="rId7"/>
    <p:sldId id="286" r:id="rId8"/>
    <p:sldId id="293" r:id="rId9"/>
    <p:sldId id="295" r:id="rId10"/>
    <p:sldId id="294" r:id="rId11"/>
    <p:sldId id="259" r:id="rId12"/>
    <p:sldId id="258" r:id="rId13"/>
    <p:sldId id="300" r:id="rId14"/>
    <p:sldId id="284" r:id="rId15"/>
    <p:sldId id="277" r:id="rId16"/>
    <p:sldId id="296" r:id="rId17"/>
    <p:sldId id="276" r:id="rId18"/>
    <p:sldId id="298" r:id="rId19"/>
    <p:sldId id="30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657" autoAdjust="0"/>
  </p:normalViewPr>
  <p:slideViewPr>
    <p:cSldViewPr>
      <p:cViewPr varScale="1">
        <p:scale>
          <a:sx n="59" d="100"/>
          <a:sy n="59" d="100"/>
        </p:scale>
        <p:origin x="-16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aviloff.hitfm.kg/wp-content/uploads/question_mark_person-1024x1024.jpg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80728"/>
            <a:ext cx="6912768" cy="309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509120"/>
            <a:ext cx="5040560" cy="16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47664" y="1628800"/>
            <a:ext cx="6120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Развитие универсальных учебных действий на уроках 		технологии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4714884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Составила: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Байкулова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Валентина Васильевна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МОУ «СОШ№53»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                г.Саратов</a:t>
            </a:r>
          </a:p>
          <a:p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	                   2013г.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5661248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971600" y="980728"/>
            <a:ext cx="7200800" cy="8640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Разберем развитие УУД на примере одной из изучаемых  тем  «Пищевые вещества» из раздела «Кулинария".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5336349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проведения урока по данной теме создаю определенный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набор учебных заданий для развития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УУД. 		Например: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4784"/>
            <a:ext cx="7344816" cy="50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995936" y="5805264"/>
            <a:ext cx="785818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Галя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20397234">
            <a:off x="1961890" y="4303011"/>
            <a:ext cx="1928826" cy="107721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Пищевые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вещества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3645024"/>
            <a:ext cx="84830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МАША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3717032"/>
            <a:ext cx="85725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3789040"/>
            <a:ext cx="119327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НАТАША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3789040"/>
            <a:ext cx="891206" cy="369332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Лариса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5733256"/>
            <a:ext cx="755207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2852936"/>
            <a:ext cx="771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Белки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2708920"/>
            <a:ext cx="785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Жиры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27984" y="2924944"/>
            <a:ext cx="10715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Углеводы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2924944"/>
            <a:ext cx="11430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Витамины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23928" y="4869160"/>
            <a:ext cx="10001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Минераль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ные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веществ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48064" y="5013176"/>
            <a:ext cx="66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99792" y="404664"/>
            <a:ext cx="331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Вступительное слово учителя.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55576" y="90872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Заслушиваем выступления учениц с домашней подборкой материала.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присутствующие на уроке ученицы участвуют в проблемном диалоге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теме.Приветствуется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каждое добавление по теме и каждый вопрос.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55776" y="692696"/>
            <a:ext cx="3479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(На доске висит таблица по теме)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-14290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714357"/>
            <a:ext cx="7500990" cy="55015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1050" dirty="0" smtClean="0"/>
          </a:p>
          <a:p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Продуктивное чтение .</a:t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Задание: Прочитай текст и выполни по нему задания!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Начнем с нашего обеденного стола. Что мы едим? Главным  образом хлеб, суп, кашу, разные овощные и мучные блюда, фрукты – то, что нам дают растения. В них содержится большое количество питательных веществ: крахмал, сахар, белки и жиры. Казалось бы, что еще нужно? Но если в нашей пище нет мяса, яиц, рыбы, молока и других продуктов животного происхождения, нам начинает явно чего-то не хватать. Ведь давно и известно, что ни в мясе, ни в яйцах никаких особых питательных веществ нет: они состоят, в основном, из белков.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Может, дело в  самих белках, может, они какие-нибудь «не  такие»? В этом, оказывается, и заключается причина. В животных белках белки особенные. Они очень необходимы для строительства наших мышц, крови, внутренних органов, кожи. И обходиться без мяса, рыбы, молока, яиц человек долго не может.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Когда же все-таки приходится обходиться, организм, хотя ему и дают растительную пищу, начинает голодать. Человек как будто бы и сыт, но он все-таки голодает-вот такое получается странное положение! Замаскированный голод действует коварно, исподтишка, и в этом его особая опасность.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Особенно опасно белковое голодание детям: они плохо растут, болеют, а порой и умирают.</a:t>
            </a: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Выполни задания: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Напиши ключевое слово для этого отрывка.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</a:t>
            </a:r>
          </a:p>
          <a:p>
            <a:pPr lvl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Виды белков, о которых идет речь:_______________________________________________________________</a:t>
            </a:r>
          </a:p>
          <a:p>
            <a:pPr lvl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Для чего организму нужны животные  белки?___________________________________________________________</a:t>
            </a:r>
          </a:p>
          <a:p>
            <a:pPr lvl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Опасно ли белковое голодание для людей?____________________________________________________________</a:t>
            </a:r>
          </a:p>
          <a:p>
            <a:pPr lvl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Почему опасно белковое голодание детям?_____________________________________________________________</a:t>
            </a:r>
          </a:p>
          <a:p>
            <a:pPr lvl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Выпиши из текста сведения о том, что происходит с организмом, когда человек питается только  растительной пищей._______________________________________________________________________________________________________________________________________________________________________________________________________________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Что нового ты узнала  на уроке?________________________________________________________________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4214818"/>
            <a:ext cx="3429024" cy="52322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D:\Фото\У нас в гостях\ANIMASHKI39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214290"/>
            <a:ext cx="8143900" cy="6107925"/>
          </a:xfrm>
          <a:prstGeom prst="rect">
            <a:avLst/>
          </a:prstGeom>
          <a:noFill/>
        </p:spPr>
      </p:pic>
      <p:pic>
        <p:nvPicPr>
          <p:cNvPr id="11" name="Picture 2" descr="D:\Фото\У нас в гостях\Люди\1f3768f89f7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3929066"/>
            <a:ext cx="3143272" cy="2312974"/>
          </a:xfrm>
          <a:prstGeom prst="rect">
            <a:avLst/>
          </a:prstGeom>
          <a:noFill/>
        </p:spPr>
      </p:pic>
      <p:pic>
        <p:nvPicPr>
          <p:cNvPr id="12" name="Picture 2" descr="D:\Фото\У нас в гостях\Люди\1f3768f89f7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4000504"/>
            <a:ext cx="3143272" cy="2312974"/>
          </a:xfrm>
          <a:prstGeom prst="rect">
            <a:avLst/>
          </a:prstGeom>
          <a:noFill/>
        </p:spPr>
      </p:pic>
      <p:pic>
        <p:nvPicPr>
          <p:cNvPr id="13" name="Picture 2" descr="D:\Фото\У нас в гостях\Люди\1f3768f89f7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4071942"/>
            <a:ext cx="3143272" cy="231297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31640" y="1340768"/>
            <a:ext cx="2201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Разгрузочная пауза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57422" y="17144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363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строка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заголовок, в который выносится ключевое слово, понятие, тема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выраженное в форме существительного.</a:t>
            </a:r>
          </a:p>
          <a:p>
            <a:pPr indent="360363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 строка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два прилагательных.</a:t>
            </a:r>
          </a:p>
          <a:p>
            <a:pPr indent="360363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 строка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три глагола. </a:t>
            </a:r>
          </a:p>
          <a:p>
            <a:pPr indent="360363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 строка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фраза, несущая определенный</a:t>
            </a:r>
          </a:p>
          <a:p>
            <a:pPr indent="360363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смысл.</a:t>
            </a:r>
          </a:p>
          <a:p>
            <a:pPr indent="360363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 строка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резюме, вывод, одно слово, существительное.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4149080"/>
            <a:ext cx="3283852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5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1124744"/>
            <a:ext cx="331821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 на лучший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916832"/>
            <a:ext cx="1852640" cy="247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7544" y="1772816"/>
            <a:ext cx="1857388" cy="247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 rot="21172358">
            <a:off x="1025205" y="4334939"/>
            <a:ext cx="2476821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Пища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Необходимая, разнообразная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Питает, поддерживает, развивает.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Необходимо всем знать!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Здоровье-сила!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772952">
            <a:off x="4427432" y="3912543"/>
            <a:ext cx="2761871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ещества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Обязательные, важнейшие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Построить, восстановить, сбалансировать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Обязательная составная часть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Жизнедеятельность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72008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Оценивание учебных успехов по теме провожу в форме игры.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 Найди ошибку в высказываниях !»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8136904" cy="1752600"/>
          </a:xfrm>
        </p:spPr>
        <p:txBody>
          <a:bodyPr>
            <a:normAutofit fontScale="25000" lnSpcReduction="20000"/>
          </a:bodyPr>
          <a:lstStyle/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 учителя:</a:t>
            </a:r>
          </a:p>
          <a:p>
            <a:pPr algn="l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1.Пища одновременно является и строительным материалом и топливом.  (+)</a:t>
            </a:r>
          </a:p>
          <a:p>
            <a:pPr algn="l"/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Белки составляют важную часть нашего рациона и в больших количествах содержатся в таких продуктах, как молоко, сыр, мясо, рыба, яйца, крупы, чечевица, 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	фасоль 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т.п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(+)</a:t>
            </a:r>
          </a:p>
          <a:p>
            <a:pPr algn="l"/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.Пища не оказывает большое влияние на наше здоровье, настроение, работоспособность.(-)</a:t>
            </a:r>
          </a:p>
          <a:p>
            <a:pPr algn="l"/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.Пища человека состоит из  тысячи различных химических элементов.</a:t>
            </a:r>
          </a:p>
          <a:p>
            <a:pPr algn="l"/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.Человек способен прожить без пищи три месяца, а без воды не может прожить более трех дней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.(-) .(Ответ: врачи утверждают, что здоровый человек может продержаться целых восемь недель без еды, но с учетом того, что он будет пить воду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l"/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.Первооткрывателем витаминов был русский ученый Николай Иванович Лунин и т.д.(+)</a:t>
            </a:r>
          </a:p>
          <a:p>
            <a:pPr algn="l"/>
            <a:r>
              <a:rPr lang="ru-RU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Ответы учеников:</a:t>
            </a:r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Допускаю здесь взаимопроверку, при этом на доске даю  правильные ответы.  (+ + - +- +)Ученицы ненадолго становятся учителями и с большим удовольствием выставляют друг другу хорошие оценки. Допущенные ошибки разбираются.</a:t>
            </a:r>
          </a:p>
          <a:p>
            <a:pPr algn="l"/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005064"/>
            <a:ext cx="2857500" cy="242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27"/>
            <a:ext cx="9144000" cy="6858000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idx="4294967295"/>
          </p:nvPr>
        </p:nvSpPr>
        <p:spPr>
          <a:xfrm>
            <a:off x="539552" y="980728"/>
            <a:ext cx="8229600" cy="452596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 такой проработки темы усвоение материала проходит    				легко.</a:t>
            </a:r>
          </a:p>
          <a:p>
            <a:pPr lvl="1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уроке прослеживалось осмысление новых знаний, обобщение, увязывание имеющихся и полученных знаний с жизненным опытом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Вот пример тому, как УУД,использованные на уроке способствуют успешному усвоению знаний.</a:t>
            </a:r>
          </a:p>
          <a:p>
            <a:pPr lvl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Формирование УУД-это надежный путь кардинального повышения качества образования!</a:t>
            </a:r>
          </a:p>
          <a:p>
            <a:pPr marL="457200" lvl="1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789040"/>
            <a:ext cx="4464496" cy="250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1124744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Иными словами, мы, учителя, должны  ребёнка «научить учиться», «научить жить», «научить жить вместе», «научить работать и зарабатывать» (из доклада ЮНЕСКО «В новое тысячелетие»).</a:t>
            </a:r>
          </a:p>
        </p:txBody>
      </p:sp>
      <p:pic>
        <p:nvPicPr>
          <p:cNvPr id="4" name="Picture 19" descr="j03433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409958"/>
            <a:ext cx="5929354" cy="366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1907704" y="836712"/>
            <a:ext cx="5328592" cy="129614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algn="l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Желаю всем успехов </a:t>
            </a:r>
          </a:p>
          <a:p>
            <a:pPr algn="l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и профессионального совершенства!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204864"/>
            <a:ext cx="5760640" cy="394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611560" y="908720"/>
            <a:ext cx="853244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852936"/>
            <a:ext cx="1800200" cy="123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643174" y="2357430"/>
            <a:ext cx="428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</a:t>
            </a:r>
            <a:r>
              <a:rPr lang="en-US" dirty="0" smtClean="0"/>
              <a:t>http://www.myshared.ru/slide/177598/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2786058"/>
            <a:ext cx="3529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</a:t>
            </a:r>
            <a:r>
              <a:rPr lang="en-US" dirty="0" smtClean="0"/>
              <a:t>http://www.uchportal.ru/load/109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3286124"/>
            <a:ext cx="4417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</a:t>
            </a:r>
            <a:r>
              <a:rPr lang="en-US" dirty="0" smtClean="0"/>
              <a:t>http://kak.znate.ru/docs/index-103167.html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38576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http://www.liveinternet.ru/users/4980570/post237934416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857232"/>
            <a:ext cx="2932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Использованные сайты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43808" y="980728"/>
            <a:ext cx="54726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современным данным, объем научных знаний в мире удваивается примерно через каждые 8–10 лет. Это означает, что как бы школа не старалась успевать за развитием науки, содержание образования, которым овладевают учащиеся, быстро стареет по многим параметрам и нуждается в коррекции. Поэтому на современном этапе для ученика очень важно уметь самостоятельно и творчески мыслить, пополнять и обновлять знания, отбирать главное в море информации, следовательно, результаты обучения  должны быть не в виде конкретных знаний, а в виде умения учиться. Темпы обновления знаний настолько высоки, что на протяжении жизни человеку приходится неоднократно переучиваться, овладевать новыми профессиями. Непрерывное образование становится реальностью и необходимостью в жизни человека.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Картинка 2 из 1387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-9000"/>
          </a:blip>
          <a:srcRect/>
          <a:stretch>
            <a:fillRect/>
          </a:stretch>
        </p:blipFill>
        <p:spPr bwMode="auto">
          <a:xfrm>
            <a:off x="683568" y="1988840"/>
            <a:ext cx="2088232" cy="23762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03848" y="548680"/>
            <a:ext cx="434234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XXI век –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век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высоких технологий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86182" y="2000240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СМИ и сети Интернет приводит к тому  что школа перестает быть единственным источником знаний и информации для школьника. В чем заключается задача школы?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Интеграция, обобщение, осмысление новых знаний, увязывание их с жизненным опытом ребенка на основе формирования умения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учитьСЯ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(учить СЕБЯ) – вот та задача, в решении которой школе сегодня замены нет.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3024336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547664" y="1052736"/>
            <a:ext cx="655272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Школа перестает быть единственным источником           	знаний и информации для школьника. </a:t>
            </a:r>
            <a:endParaRPr lang="ru-RU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1484784"/>
            <a:ext cx="741682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Жизнь требует новой работы с 	содержанием образования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2887682"/>
            <a:ext cx="51480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ЖИЗНЬ требует новой работы с содержа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Приоритетной целью школьного образования становится развитие у учащихся способности самостоятельно ставить учебные цели, проектировать пути их реализации, контролировать и оценивать свои достижения.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Достижение данной цели становится возможным благодаря формированию системы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универсальных учебных действий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(УУД).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образования!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2492896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Требуется умение отбирать главное в     	море информации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92896"/>
            <a:ext cx="26289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221455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составе основных видов универсальных учебных действий можно выделить четыре блока: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личностный, регулятивный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познавательный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коммуникативный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844824"/>
            <a:ext cx="2286016" cy="408450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5544616" cy="50405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Виды универсальных учебных действий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3335" y="692696"/>
            <a:ext cx="499733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Универсальные учебные действия</a:t>
            </a:r>
            <a:endParaRPr lang="ru-RU" sz="2400" b="1" dirty="0"/>
          </a:p>
        </p:txBody>
      </p:sp>
      <p:pic>
        <p:nvPicPr>
          <p:cNvPr id="4" name="Picture 5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1" y="40432"/>
            <a:ext cx="9319613" cy="6858000"/>
          </a:xfrm>
          <a:prstGeom prst="rect">
            <a:avLst/>
          </a:prstGeom>
          <a:noFill/>
        </p:spPr>
      </p:pic>
      <p:pic>
        <p:nvPicPr>
          <p:cNvPr id="6" name="Picture 5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1512168" cy="151216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5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372200"/>
            <a:ext cx="1512168" cy="151216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5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372200"/>
            <a:ext cx="1512168" cy="151216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5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7158" y="1401863"/>
            <a:ext cx="1512168" cy="151216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094531" y="1912186"/>
            <a:ext cx="12766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Личностные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83796" y="1912186"/>
            <a:ext cx="13992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Регулятивные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1988840"/>
            <a:ext cx="1614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Познавательные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87158" y="1988670"/>
            <a:ext cx="1471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Коммуникатив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ные</a:t>
            </a:r>
            <a:endParaRPr lang="ru-RU" sz="1600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1557376" y="2900370"/>
            <a:ext cx="484632" cy="489204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173528" y="2939796"/>
            <a:ext cx="484632" cy="489204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013760" y="2939796"/>
            <a:ext cx="484632" cy="489204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780748" y="2943868"/>
            <a:ext cx="484632" cy="489204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524000" y="1397000"/>
            <a:ext cx="6096000" cy="4064000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ru-RU"/>
          </a:p>
          <a:p>
            <a:pPr lvl="0">
              <a:buChar char="•"/>
            </a:pPr>
            <a:endParaRPr lang="ru-RU" dirty="0"/>
          </a:p>
          <a:p>
            <a:pPr lvl="0">
              <a:buChar char="•"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27796" y="3386128"/>
            <a:ext cx="1423083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Обеспечивают ценностно-смысловую ориентацию учащихся и ориентацию в социальных ролях и межличностных отношениях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796391" y="3433072"/>
            <a:ext cx="1493912" cy="1600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Планирование,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прогнозиро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контроль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Коррекция,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контроль 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само регуляция.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03589" y="3464296"/>
            <a:ext cx="1560659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Планирование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учебного сотрудничества с учителем и сверстниками.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Постановка вопросов.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Разрешение конфликтов.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Умение выражать свои мысли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556423" y="3424535"/>
            <a:ext cx="1455737" cy="1600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Включают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 учебные,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логические, действия постановки и решения проблем</a:t>
            </a:r>
          </a:p>
        </p:txBody>
      </p:sp>
    </p:spTree>
    <p:extLst>
      <p:ext uri="{BB962C8B-B14F-4D97-AF65-F5344CB8AC3E}">
        <p14:creationId xmlns="" xmlns:p14="http://schemas.microsoft.com/office/powerpoint/2010/main" val="110824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3429000"/>
            <a:ext cx="63367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Ведущую роль в формировании УУД играет учитель. Подбор содержания, разработка конкретного набора наиболее эффективных учебных заданий (в рамках каждой предметной области), определение планируемых результатов – всё это требует от педагога грамотного подхода.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Универсальные учебные действия - это навыки, которые необходимо закладывать еще в начальной школе на всех уроках и продолжать развивать в старших классах.</a:t>
            </a:r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764704"/>
            <a:ext cx="698477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Ведущую роль в формировании УУД играет учитель.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245091"/>
            <a:ext cx="1844407" cy="261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268760"/>
            <a:ext cx="31432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29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3140968"/>
            <a:ext cx="69487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Каждый учебный предмет в зависимости от предметного содержания и  правильной организации учебной деятельности обучающихся раскрывает определённые возможности для формирования универсальных учебных действий.</a:t>
            </a:r>
            <a:r>
              <a:rPr lang="ru-RU" dirty="0" smtClean="0"/>
              <a:t>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Возможности предмета «Технология» позволяют гораздо больше, чем у других предметов. При соответствующем содержательном и методическом наполнении данный предмет может стать опорным для формирования системы универсальных учебных действий. В нём все элементы учебной деятельности достаточно наглядны а, значит и более понятны для детей.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420888"/>
            <a:ext cx="734481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Предмет «Технология» может стать опорным предметом для   формирования  системы универсальных учебных действий.</a:t>
            </a:r>
            <a:endParaRPr lang="ru-RU" sz="2000" b="1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76672"/>
            <a:ext cx="1728192" cy="187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1428736"/>
            <a:ext cx="75009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Предмет «Технология» имеет практико-ориентированную направленность. Его содержание не только даёт ребенку представление о технологическом процессе, но и показывает, как использовать эти знания в разных сферах учебной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внеучебной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деятельности (при поиске информации, усвоении новых знаний, выполнении практических заданий).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Практическая деятельность на уроках технологии является средством общего развития ребенка, становления социально значимых личностных качеств, а также формирования системы специальных технологических и универсальных учебных действий.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857760"/>
            <a:ext cx="2573917" cy="157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870</Words>
  <Application>Microsoft Office PowerPoint</Application>
  <PresentationFormat>Экран (4:3)</PresentationFormat>
  <Paragraphs>130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Виды универсальных учебных действий</vt:lpstr>
      <vt:lpstr>Слайд 6</vt:lpstr>
      <vt:lpstr>Слайд 7</vt:lpstr>
      <vt:lpstr>Слайд 8</vt:lpstr>
      <vt:lpstr>Слайд 9</vt:lpstr>
      <vt:lpstr>           Разберем развитие УУД на примере одной из изучаемых  тем  «Пищевые вещества» из раздела «Кулинария".   </vt:lpstr>
      <vt:lpstr>Слайд 11</vt:lpstr>
      <vt:lpstr>Слайд 12</vt:lpstr>
      <vt:lpstr>Слайд 13</vt:lpstr>
      <vt:lpstr>Слайд 14</vt:lpstr>
      <vt:lpstr>Оценивание учебных успехов по теме провожу в форме игры.  « Найди ошибку в высказываниях !»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65</cp:revision>
  <dcterms:modified xsi:type="dcterms:W3CDTF">2016-04-26T14:56:27Z</dcterms:modified>
</cp:coreProperties>
</file>