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8" r:id="rId7"/>
    <p:sldId id="267" r:id="rId8"/>
    <p:sldId id="265" r:id="rId9"/>
    <p:sldId id="266" r:id="rId10"/>
    <p:sldId id="283" r:id="rId11"/>
    <p:sldId id="259" r:id="rId12"/>
    <p:sldId id="262" r:id="rId13"/>
    <p:sldId id="263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73" r:id="rId24"/>
    <p:sldId id="281" r:id="rId25"/>
    <p:sldId id="282" r:id="rId26"/>
    <p:sldId id="269" r:id="rId27"/>
    <p:sldId id="270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5E2F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D751B-FEEF-4A9B-9F24-4EA156DBD19B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28655-C83C-443A-9902-B02985932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A9030-31DB-4FE2-904A-1E4BE0733148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E95F6-40F5-474F-9C87-AD70AB0F4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F6200-E416-4A4B-BF4D-03B9D2719F82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B9918-5505-451B-A385-BC87CBCC5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8D305-47B4-4BA4-927E-7BC8F2F8AD1B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B6AA4-FDED-4C0B-A980-01170BEF5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2AD47-80C5-4ABA-886D-16750E5FB598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16D90-45B8-4F7D-B292-02B28CA09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2A1FE-7239-497D-BB42-0CD79599F561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EF0B-59D8-4EEA-BE7C-599D4F7F9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ADAD6-3F4F-4C7D-9DAE-9C4DD5CDDE25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9DC48-55C9-4B2E-82F6-B651DBBE3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CAF62-833A-40FF-8B90-FC023D4FAB5E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D6552-AFD6-4B40-978A-C27D60118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683A3-C0F5-41B3-A87A-E926E3E2ECF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48498-0C7D-43B2-83D8-D4F90FE79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70C77-17E0-49A1-BB6C-D9713CE01C3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0C6AD-1FD8-4F07-9C27-0372005FC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FC1AC-D80E-495E-8A09-F2044B9D9CA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47430-8AC2-42B7-A9D0-32F1A073F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B1BFEE-708A-494D-98DA-A9317FFA2216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F694D0-CBB5-4F16-8901-B5796223C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" descr="D:\Лидия\шаблоны\для работы\ramki\stolb3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57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6;&#1086;&#1083;&#1100;%20&#1080;%20&#1079;&#1085;&#1072;&#1095;&#1077;&#1085;&#1080;&#1077;%20&#1080;&#1084;&#1077;&#1085;%20&#1089;&#1086;&#1073;&#1089;&#1090;&#1074;&#1077;&#1085;&#1085;&#1099;&#1093;%20&#1074;%20&#1056;&#1053;&#1057;.ppt" TargetMode="External"/><Relationship Id="rId2" Type="http://schemas.openxmlformats.org/officeDocument/2006/relationships/hyperlink" Target="&#1059;&#1095;&#1080;&#1090;&#1077;&#1083;&#1100;%20&#1074;%20&#1089;&#1086;&#1074;&#1088;&#1077;&#1084;&#1077;&#1085;&#1085;&#1086;&#1084;%20&#1082;&#1080;&#1085;&#1086;.ppt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069;&#1090;&#1080;%20&#1080;&#1085;&#1090;&#1077;&#1088;&#1077;&#1089;&#1085;&#1099;&#1077;%20&#1087;&#1088;&#1077;&#1076;&#1083;&#1086;&#1078;&#1077;&#1085;&#1080;&#1103;.ppt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2;&#1099;&#1089;&#1083;&#1080;%20&#1087;&#1088;&#1086;&#1089;&#1103;&#1090;&#1089;&#1103;%20&#1074;%20&#1090;&#1077;&#1090;&#1088;&#1072;&#1076;&#1100;....ppt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28604"/>
            <a:ext cx="6143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b="1" i="1" dirty="0" smtClean="0"/>
              <a:t>  </a:t>
            </a:r>
            <a:r>
              <a:rPr lang="ru-RU" sz="2800" b="1" i="1" dirty="0" smtClean="0">
                <a:solidFill>
                  <a:schemeClr val="bg1"/>
                </a:solidFill>
              </a:rPr>
              <a:t>Чем больше мастерства в детской руке, тем умнее ребёнок. </a:t>
            </a:r>
          </a:p>
          <a:p>
            <a:pPr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  Силы ума крепнут по мере того, как совершенствуется мастерство, но и мастерство  черпает свои силы в разуме. </a:t>
            </a:r>
          </a:p>
          <a:p>
            <a:pPr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                                        В.А.Сухомлинский</a:t>
            </a:r>
            <a:r>
              <a:rPr lang="ru-RU" sz="2800" i="1" dirty="0" smtClean="0">
                <a:solidFill>
                  <a:schemeClr val="bg1"/>
                </a:solidFill>
              </a:rPr>
              <a:t> </a:t>
            </a:r>
            <a:endParaRPr lang="ru-RU" sz="2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7358114" cy="5467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225">
              <a:lnSpc>
                <a:spcPct val="110000"/>
              </a:lnSpc>
              <a:buFont typeface="Wingdings" pitchFamily="2" charset="2"/>
              <a:buNone/>
            </a:pPr>
            <a:r>
              <a:rPr lang="ru-RU" sz="3200" b="1" u="sng" dirty="0" smtClean="0">
                <a:solidFill>
                  <a:srgbClr val="FFFF00"/>
                </a:solidFill>
              </a:rPr>
              <a:t>Учебный проект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– это совместная </a:t>
            </a:r>
            <a:r>
              <a:rPr lang="ru-RU" sz="3200" i="1" dirty="0" smtClean="0">
                <a:solidFill>
                  <a:schemeClr val="bg1"/>
                </a:solidFill>
              </a:rPr>
              <a:t>учебно-познавательная</a:t>
            </a:r>
            <a:r>
              <a:rPr lang="ru-RU" sz="3200" dirty="0" smtClean="0">
                <a:solidFill>
                  <a:schemeClr val="bg1"/>
                </a:solidFill>
              </a:rPr>
              <a:t>, творческая или игровая </a:t>
            </a:r>
            <a:r>
              <a:rPr lang="ru-RU" sz="3200" i="1" dirty="0" smtClean="0">
                <a:solidFill>
                  <a:schemeClr val="bg1"/>
                </a:solidFill>
              </a:rPr>
              <a:t>деятельность</a:t>
            </a:r>
            <a:r>
              <a:rPr lang="ru-RU" sz="3200" dirty="0" smtClean="0">
                <a:solidFill>
                  <a:schemeClr val="bg1"/>
                </a:solidFill>
              </a:rPr>
              <a:t> учащихся-партнеров, имеющая общую </a:t>
            </a:r>
            <a:r>
              <a:rPr lang="ru-RU" sz="3200" i="1" dirty="0" smtClean="0">
                <a:solidFill>
                  <a:schemeClr val="bg1"/>
                </a:solidFill>
              </a:rPr>
              <a:t>цель</a:t>
            </a:r>
            <a:r>
              <a:rPr lang="ru-RU" sz="3200" dirty="0" smtClean="0">
                <a:solidFill>
                  <a:schemeClr val="bg1"/>
                </a:solidFill>
              </a:rPr>
              <a:t>, согласованные </a:t>
            </a:r>
            <a:r>
              <a:rPr lang="ru-RU" sz="3200" i="1" dirty="0" smtClean="0">
                <a:solidFill>
                  <a:schemeClr val="bg1"/>
                </a:solidFill>
              </a:rPr>
              <a:t>методы, способы</a:t>
            </a:r>
            <a:r>
              <a:rPr lang="ru-RU" sz="3200" dirty="0" smtClean="0">
                <a:solidFill>
                  <a:schemeClr val="bg1"/>
                </a:solidFill>
              </a:rPr>
              <a:t> деятельности, направленные на достижение </a:t>
            </a:r>
            <a:r>
              <a:rPr lang="ru-RU" sz="3200" i="1" dirty="0" smtClean="0">
                <a:solidFill>
                  <a:schemeClr val="bg1"/>
                </a:solidFill>
              </a:rPr>
              <a:t>общего результата</a:t>
            </a:r>
            <a:r>
              <a:rPr lang="ru-RU" sz="3200" dirty="0" smtClean="0">
                <a:solidFill>
                  <a:schemeClr val="bg1"/>
                </a:solidFill>
              </a:rPr>
              <a:t> по решению какой-либо </a:t>
            </a:r>
            <a:r>
              <a:rPr lang="ru-RU" sz="3200" i="1" dirty="0" smtClean="0">
                <a:solidFill>
                  <a:schemeClr val="bg1"/>
                </a:solidFill>
              </a:rPr>
              <a:t>проблемы</a:t>
            </a:r>
            <a:r>
              <a:rPr lang="ru-RU" sz="3200" dirty="0" smtClean="0">
                <a:solidFill>
                  <a:schemeClr val="bg1"/>
                </a:solidFill>
              </a:rPr>
              <a:t>, значимой для участников проекта.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Вовлечение учащихся в проектную деятельность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7400948" cy="4525963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Вовлечение учащихся в проектную деятельность происходит постепенно. Как показывает опыт </a:t>
            </a:r>
            <a:r>
              <a:rPr lang="ru-RU" sz="2400" dirty="0" smtClean="0">
                <a:solidFill>
                  <a:schemeClr val="bg1"/>
                </a:solidFill>
              </a:rPr>
              <a:t> интерес </a:t>
            </a:r>
            <a:r>
              <a:rPr lang="ru-RU" sz="2400" dirty="0" smtClean="0">
                <a:solidFill>
                  <a:schemeClr val="bg1"/>
                </a:solidFill>
              </a:rPr>
              <a:t>к </a:t>
            </a:r>
            <a:r>
              <a:rPr lang="ru-RU" sz="2400" dirty="0" smtClean="0">
                <a:solidFill>
                  <a:schemeClr val="bg1"/>
                </a:solidFill>
              </a:rPr>
              <a:t> самостоятельной </a:t>
            </a:r>
            <a:r>
              <a:rPr lang="ru-RU" sz="2400" dirty="0" smtClean="0">
                <a:solidFill>
                  <a:schemeClr val="bg1"/>
                </a:solidFill>
              </a:rPr>
              <a:t>работе появляется в основном звене школы.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 Подростки обладают достаточными знаниями, опытом исследовательской работы, владеют навыками использования компьютера для поиска информации и оформления письменной части проекта. Они обладают необходимыми волевыми качествами, чтобы преодолевать возникающие трудности и не утрачивать интерес к длительной работе, способны не терять из поля зрения значимую цель.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классификация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785926"/>
            <a:ext cx="750099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Проект на один урок;</a:t>
            </a:r>
          </a:p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Проект на весь учебный год;</a:t>
            </a:r>
          </a:p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Проект по одной теме;</a:t>
            </a:r>
          </a:p>
          <a:p>
            <a:pPr marL="901700">
              <a:lnSpc>
                <a:spcPct val="90000"/>
              </a:lnSpc>
            </a:pPr>
            <a:r>
              <a:rPr lang="ru-RU" sz="2400" dirty="0" err="1" smtClean="0">
                <a:solidFill>
                  <a:schemeClr val="bg1"/>
                </a:solidFill>
              </a:rPr>
              <a:t>Межпредметный</a:t>
            </a:r>
            <a:r>
              <a:rPr lang="ru-RU" sz="2400" dirty="0" smtClean="0">
                <a:solidFill>
                  <a:schemeClr val="bg1"/>
                </a:solidFill>
              </a:rPr>
              <a:t> проект;</a:t>
            </a:r>
          </a:p>
          <a:p>
            <a:pPr marL="901700">
              <a:lnSpc>
                <a:spcPct val="90000"/>
              </a:lnSpc>
            </a:pPr>
            <a:r>
              <a:rPr lang="ru-RU" sz="2400" dirty="0" err="1" smtClean="0">
                <a:solidFill>
                  <a:schemeClr val="bg1"/>
                </a:solidFill>
              </a:rPr>
              <a:t>Внепредметный</a:t>
            </a:r>
            <a:r>
              <a:rPr lang="ru-RU" sz="2400" dirty="0" smtClean="0">
                <a:solidFill>
                  <a:schemeClr val="bg1"/>
                </a:solidFill>
              </a:rPr>
              <a:t> проект;</a:t>
            </a:r>
          </a:p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Внешкольный проект;</a:t>
            </a:r>
          </a:p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Проектирование по составу участников: 				- индивидуальное, 					           - групповое, 						           - разновозрастное, 				           - общешкольное и т.д.</a:t>
            </a:r>
          </a:p>
          <a:p>
            <a:pPr marL="901700"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 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задачи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071546"/>
            <a:ext cx="7643866" cy="504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66FF"/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400" dirty="0" smtClean="0">
              <a:solidFill>
                <a:srgbClr val="0066FF"/>
              </a:solidFill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2000" dirty="0" smtClean="0">
                <a:solidFill>
                  <a:schemeClr val="bg1"/>
                </a:solidFill>
              </a:rPr>
              <a:t>Развивать самостоятельность и способность решать жизненные проблемы, находить и использовать необходимую информацию.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2. Формировать у учащихся способности: планировать, организовать и выполнять работу, оценивать и представлять результат.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3. Воспитывать трудолюбие, предприимчивость, ответственность, культуру поведения и бесконфликтного общения.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4. Развивать эстетические чувства и художественную инициативу школьников, творческие и исследовательские способности.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5. Прививать учащимся знания и умения по ведению домашнего хозяйства.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С точки зрения учащегося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887040"/>
            <a:ext cx="7429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Возможность делать что-то интересное самостоятельно, в группе или самому;</a:t>
            </a:r>
          </a:p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Это деятельность, позволяющая проявить себя, попробовать свои силы, приложить свои знания, принести пользу и показать публично достигнутый результат;</a:t>
            </a:r>
          </a:p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Это деятельность, направленная на решение интересной проблемы, решение проблемы – носит практический характер, имеет важное прикладное значение.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С точки зрения учителя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643050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Дидактическое средство, позволяющее обучать проектированию – умению находить решения различных проблем, а именно учить: 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проблематизации</a:t>
            </a:r>
            <a:r>
              <a:rPr lang="ru-RU" sz="2000" dirty="0" smtClean="0">
                <a:solidFill>
                  <a:schemeClr val="bg1"/>
                </a:solidFill>
              </a:rPr>
              <a:t>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целеполаганию</a:t>
            </a:r>
            <a:r>
              <a:rPr lang="ru-RU" sz="2000" dirty="0" smtClean="0">
                <a:solidFill>
                  <a:schemeClr val="bg1"/>
                </a:solidFill>
              </a:rPr>
              <a:t> и планированию деятельности;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самоанализу и рефлексии;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презентации хода своей деятельности и   </a:t>
            </a:r>
          </a:p>
          <a:p>
            <a:pPr marL="723900" lvl="1" indent="-2667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результатов;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умению готовить материал для проведения  </a:t>
            </a:r>
          </a:p>
          <a:p>
            <a:pPr marL="723900" lvl="1" indent="-2667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презентаций;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поиску нужной информации;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практическому применению знаний, умений, </a:t>
            </a:r>
          </a:p>
          <a:p>
            <a:pPr marL="723900" lvl="1" indent="-2667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навыков в нетиповых ситуациях;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выбору, освоению и использованию технологии  </a:t>
            </a:r>
          </a:p>
          <a:p>
            <a:pPr marL="723900" lvl="1" indent="-2667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изготовления продукта проектирования;</a:t>
            </a:r>
          </a:p>
          <a:p>
            <a:pPr marL="723900" lvl="1" indent="-266700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 проведению исследования.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Видимый план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285992"/>
            <a:ext cx="74295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solidFill>
                  <a:schemeClr val="bg1"/>
                </a:solidFill>
              </a:rPr>
              <a:t>Видимый:</a:t>
            </a:r>
            <a:r>
              <a:rPr lang="ru-RU" sz="3600" dirty="0" smtClean="0">
                <a:solidFill>
                  <a:schemeClr val="bg1"/>
                </a:solidFill>
              </a:rPr>
              <a:t>  -  тема проекта;</a:t>
            </a:r>
          </a:p>
          <a:p>
            <a:pPr marL="2697163" lvl="1" indent="-274638">
              <a:buFontTx/>
              <a:buChar char="-"/>
            </a:pPr>
            <a:r>
              <a:rPr lang="ru-RU" sz="3600" dirty="0" smtClean="0">
                <a:solidFill>
                  <a:schemeClr val="bg1"/>
                </a:solidFill>
              </a:rPr>
              <a:t> название проекта;</a:t>
            </a:r>
          </a:p>
          <a:p>
            <a:pPr marL="2697163" lvl="1" indent="-274638">
              <a:buFontTx/>
              <a:buChar char="-"/>
            </a:pPr>
            <a:r>
              <a:rPr lang="ru-RU" sz="3600" dirty="0" smtClean="0">
                <a:solidFill>
                  <a:schemeClr val="bg1"/>
                </a:solidFill>
              </a:rPr>
              <a:t>проблема проекта;</a:t>
            </a:r>
          </a:p>
          <a:p>
            <a:pPr marL="2697163" lvl="1" indent="-274638">
              <a:buFontTx/>
              <a:buChar char="-"/>
            </a:pPr>
            <a:r>
              <a:rPr lang="ru-RU" sz="3600" dirty="0" smtClean="0">
                <a:solidFill>
                  <a:schemeClr val="bg1"/>
                </a:solidFill>
              </a:rPr>
              <a:t>задачи;</a:t>
            </a:r>
          </a:p>
          <a:p>
            <a:pPr marL="2697163" lvl="1" indent="-274638">
              <a:buFontTx/>
              <a:buChar char="-"/>
            </a:pPr>
            <a:r>
              <a:rPr lang="ru-RU" sz="3600" dirty="0" smtClean="0">
                <a:solidFill>
                  <a:schemeClr val="bg1"/>
                </a:solidFill>
              </a:rPr>
              <a:t>планирование – осуществление; </a:t>
            </a:r>
          </a:p>
          <a:p>
            <a:pPr marL="2697163" lvl="1" indent="-274638">
              <a:buFontTx/>
              <a:buChar char="-"/>
            </a:pPr>
            <a:r>
              <a:rPr lang="ru-RU" sz="3600" dirty="0" smtClean="0">
                <a:solidFill>
                  <a:schemeClr val="bg1"/>
                </a:solidFill>
              </a:rPr>
              <a:t>презентация</a:t>
            </a:r>
            <a:r>
              <a:rPr lang="ru-RU" sz="2700" dirty="0" smtClean="0"/>
              <a:t>.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Невидимый план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857364"/>
            <a:ext cx="80010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Невидимый:</a:t>
            </a:r>
            <a:r>
              <a:rPr lang="ru-RU" sz="2400" dirty="0" smtClean="0">
                <a:solidFill>
                  <a:schemeClr val="bg1"/>
                </a:solidFill>
              </a:rPr>
              <a:t>   - тема учебного курса, урока;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цели и задачи учителя;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необходимый уровень ЗУН;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необходимые специфические 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2767013" lvl="2">
              <a:buFontTx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умения и навыки;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уровень владения проектной деятельностью;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обеспечение проекта;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формы реализации;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возраст учащихся;</a:t>
            </a:r>
          </a:p>
          <a:p>
            <a:pPr marL="2767013" lvl="2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требуемое время.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Этапы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1857364"/>
            <a:ext cx="75723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1 этап</a:t>
            </a:r>
            <a:r>
              <a:rPr lang="ru-RU" sz="2800" dirty="0" smtClean="0">
                <a:solidFill>
                  <a:schemeClr val="bg1"/>
                </a:solidFill>
              </a:rPr>
              <a:t> –погружение в проект</a:t>
            </a:r>
          </a:p>
          <a:p>
            <a:pPr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2 этап</a:t>
            </a:r>
            <a:r>
              <a:rPr lang="ru-RU" sz="2800" dirty="0" smtClean="0">
                <a:solidFill>
                  <a:schemeClr val="bg1"/>
                </a:solidFill>
              </a:rPr>
              <a:t> – организаци</a:t>
            </a:r>
            <a:r>
              <a:rPr lang="ru-RU" sz="2800" dirty="0" smtClean="0">
                <a:solidFill>
                  <a:schemeClr val="bg1"/>
                </a:solidFill>
              </a:rPr>
              <a:t>я </a:t>
            </a:r>
            <a:r>
              <a:rPr lang="ru-RU" sz="2800" dirty="0" smtClean="0">
                <a:solidFill>
                  <a:schemeClr val="bg1"/>
                </a:solidFill>
              </a:rPr>
              <a:t>деятельности</a:t>
            </a:r>
          </a:p>
          <a:p>
            <a:pPr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3 этап</a:t>
            </a:r>
            <a:r>
              <a:rPr lang="ru-RU" sz="2800" dirty="0" smtClean="0">
                <a:solidFill>
                  <a:schemeClr val="bg1"/>
                </a:solidFill>
              </a:rPr>
              <a:t> – осуществление деятельности</a:t>
            </a:r>
          </a:p>
          <a:p>
            <a:pPr>
              <a:buFont typeface="Wingdings" pitchFamily="2" charset="2"/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4 этап</a:t>
            </a:r>
            <a:r>
              <a:rPr lang="ru-RU" sz="2800" dirty="0" smtClean="0">
                <a:solidFill>
                  <a:schemeClr val="bg1"/>
                </a:solidFill>
              </a:rPr>
              <a:t> – презентация результатов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Этапы работы над проектом                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714487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bg1"/>
                </a:solidFill>
              </a:rPr>
              <a:t>  Учитель 				Учащиеся</a:t>
            </a:r>
            <a:endParaRPr lang="en-US" sz="2400" b="1" i="1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 u="sng" dirty="0" smtClean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u="sng" dirty="0" smtClean="0">
                <a:solidFill>
                  <a:schemeClr val="bg1"/>
                </a:solidFill>
              </a:rPr>
              <a:t>1-й этап – погружение в проект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Формулирует:		                   Осуществляют: </a:t>
            </a:r>
            <a:endParaRPr lang="en-US" sz="20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	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1) проблему проекта;	            1)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личностное присвоение </a:t>
            </a:r>
            <a:r>
              <a:rPr lang="en-US" sz="2000" dirty="0" smtClean="0">
                <a:solidFill>
                  <a:schemeClr val="bg1"/>
                </a:solidFill>
              </a:rPr>
              <a:t>				                </a:t>
            </a:r>
            <a:r>
              <a:rPr lang="ru-RU" sz="2000" dirty="0" smtClean="0">
                <a:solidFill>
                  <a:schemeClr val="bg1"/>
                </a:solidFill>
              </a:rPr>
              <a:t>проблемы; 	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2) сюжетную ситуацию;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2) вживание в ситуацию;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3) цель и задачи	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    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3) принятие, уточнение и </a:t>
            </a:r>
            <a:r>
              <a:rPr lang="en-US" sz="2000" dirty="0" smtClean="0">
                <a:solidFill>
                  <a:schemeClr val="bg1"/>
                </a:solidFill>
              </a:rPr>
              <a:t>				  </a:t>
            </a:r>
            <a:r>
              <a:rPr lang="ru-RU" sz="2000" dirty="0" smtClean="0">
                <a:solidFill>
                  <a:schemeClr val="bg1"/>
                </a:solidFill>
              </a:rPr>
              <a:t>          </a:t>
            </a:r>
            <a:r>
              <a:rPr lang="en-US" sz="2000" dirty="0" smtClean="0">
                <a:solidFill>
                  <a:schemeClr val="bg1"/>
                </a:solidFill>
              </a:rPr>
              <a:t>  </a:t>
            </a:r>
            <a:r>
              <a:rPr lang="ru-RU" sz="2000" dirty="0" smtClean="0">
                <a:solidFill>
                  <a:schemeClr val="bg1"/>
                </a:solidFill>
              </a:rPr>
              <a:t>конкретизация цели и задач                                       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Проектная деятельность</a:t>
            </a:r>
            <a:br>
              <a:rPr lang="ru-RU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уроках технологии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FFC000"/>
                </a:solidFill>
              </a:rPr>
              <a:t>Пономаренко Н.В.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FFC000"/>
                </a:solidFill>
              </a:rPr>
              <a:t>Учитель технологии</a:t>
            </a:r>
            <a:endParaRPr lang="ru-RU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Этапы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928802"/>
            <a:ext cx="735811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	</a:t>
            </a:r>
            <a:r>
              <a:rPr lang="ru-RU" sz="2000" b="1" u="sng" dirty="0" smtClean="0">
                <a:solidFill>
                  <a:schemeClr val="bg1"/>
                </a:solidFill>
              </a:rPr>
              <a:t>2-й этап — организация деятельности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Учитель                                                    учащийся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Организует деятельность </a:t>
            </a:r>
            <a:r>
              <a:rPr lang="en-US" sz="2000" dirty="0" smtClean="0">
                <a:solidFill>
                  <a:schemeClr val="bg1"/>
                </a:solidFill>
              </a:rPr>
              <a:t>-</a:t>
            </a:r>
            <a:r>
              <a:rPr lang="ru-RU" sz="2000" dirty="0" smtClean="0">
                <a:solidFill>
                  <a:schemeClr val="bg1"/>
                </a:solidFill>
              </a:rPr>
              <a:t>      		 Осуществляют: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предлагает: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4) </a:t>
            </a:r>
            <a:r>
              <a:rPr lang="ru-RU" sz="2000" dirty="0" smtClean="0">
                <a:solidFill>
                  <a:schemeClr val="bg1"/>
                </a:solidFill>
              </a:rPr>
              <a:t>организовать группы;	</a:t>
            </a:r>
            <a:r>
              <a:rPr lang="en-US" sz="2000" dirty="0" smtClean="0">
                <a:solidFill>
                  <a:schemeClr val="bg1"/>
                </a:solidFill>
              </a:rPr>
              <a:t>      </a:t>
            </a:r>
            <a:r>
              <a:rPr lang="ru-RU" sz="2000" dirty="0" smtClean="0">
                <a:solidFill>
                  <a:schemeClr val="bg1"/>
                </a:solidFill>
              </a:rPr>
              <a:t>4) разбивку на группы;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5) </a:t>
            </a:r>
            <a:r>
              <a:rPr lang="ru-RU" sz="2000" dirty="0" smtClean="0">
                <a:solidFill>
                  <a:schemeClr val="bg1"/>
                </a:solidFill>
              </a:rPr>
              <a:t>распределить амплуа </a:t>
            </a:r>
            <a:r>
              <a:rPr lang="en-US" sz="2000" dirty="0" smtClean="0">
                <a:solidFill>
                  <a:schemeClr val="bg1"/>
                </a:solidFill>
              </a:rPr>
              <a:t>        </a:t>
            </a:r>
            <a:r>
              <a:rPr lang="ru-RU" sz="2000" dirty="0" smtClean="0">
                <a:solidFill>
                  <a:schemeClr val="bg1"/>
                </a:solidFill>
              </a:rPr>
              <a:t>        5) распределение ролей в </a:t>
            </a:r>
            <a:r>
              <a:rPr lang="en-US" sz="2000" dirty="0" smtClean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    </a:t>
            </a:r>
            <a:r>
              <a:rPr lang="ru-RU" sz="2000" dirty="0" smtClean="0">
                <a:solidFill>
                  <a:schemeClr val="bg1"/>
                </a:solidFill>
              </a:rPr>
              <a:t>в группах;</a:t>
            </a:r>
            <a:r>
              <a:rPr lang="en-US" sz="2000" dirty="0" smtClean="0">
                <a:solidFill>
                  <a:schemeClr val="bg1"/>
                </a:solidFill>
              </a:rPr>
              <a:t> 			</a:t>
            </a:r>
            <a:r>
              <a:rPr lang="ru-RU" sz="2000" dirty="0" smtClean="0">
                <a:solidFill>
                  <a:schemeClr val="bg1"/>
                </a:solidFill>
              </a:rPr>
              <a:t>          группе;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6)</a:t>
            </a:r>
            <a:r>
              <a:rPr lang="ru-RU" sz="2000" dirty="0" smtClean="0">
                <a:solidFill>
                  <a:schemeClr val="bg1"/>
                </a:solidFill>
              </a:rPr>
              <a:t> спланировать деятель</a:t>
            </a:r>
            <a:r>
              <a:rPr lang="en-US" sz="2000" dirty="0" smtClean="0">
                <a:solidFill>
                  <a:schemeClr val="bg1"/>
                </a:solidFill>
              </a:rPr>
              <a:t>-       </a:t>
            </a:r>
            <a:r>
              <a:rPr lang="ru-RU" sz="2000" dirty="0" smtClean="0">
                <a:solidFill>
                  <a:schemeClr val="bg1"/>
                </a:solidFill>
              </a:rPr>
              <a:t>        6) планирование работы;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 </a:t>
            </a:r>
            <a:r>
              <a:rPr lang="ru-RU" sz="2000" dirty="0" err="1" smtClean="0">
                <a:solidFill>
                  <a:schemeClr val="bg1"/>
                </a:solidFill>
              </a:rPr>
              <a:t>ность</a:t>
            </a:r>
            <a:r>
              <a:rPr lang="ru-RU" sz="2000" dirty="0" smtClean="0">
                <a:solidFill>
                  <a:schemeClr val="bg1"/>
                </a:solidFill>
              </a:rPr>
              <a:t> по решению задач            7) выбор формы и способа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algn="r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   </a:t>
            </a:r>
            <a:r>
              <a:rPr lang="ru-RU" sz="2000" dirty="0" smtClean="0">
                <a:solidFill>
                  <a:schemeClr val="bg1"/>
                </a:solidFill>
              </a:rPr>
              <a:t>проекта ;                                      презентации                               предполагаемых результатов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7)</a:t>
            </a:r>
            <a:r>
              <a:rPr lang="ru-RU" sz="2000" dirty="0" smtClean="0">
                <a:solidFill>
                  <a:schemeClr val="bg1"/>
                </a:solidFill>
              </a:rPr>
              <a:t> возможные формы </a:t>
            </a:r>
            <a:r>
              <a:rPr lang="en-US" sz="2000" dirty="0" smtClean="0">
                <a:solidFill>
                  <a:schemeClr val="bg1"/>
                </a:solidFill>
              </a:rPr>
              <a:t>	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   </a:t>
            </a:r>
            <a:r>
              <a:rPr lang="ru-RU" sz="2000" dirty="0" smtClean="0">
                <a:solidFill>
                  <a:schemeClr val="bg1"/>
                </a:solidFill>
              </a:rPr>
              <a:t>презентации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результатов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     </a:t>
            </a:r>
            <a:r>
              <a:rPr lang="ru-RU" sz="2000" dirty="0" smtClean="0">
                <a:solidFill>
                  <a:schemeClr val="bg1"/>
                </a:solidFill>
              </a:rPr>
              <a:t>     презентации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Этапы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714488"/>
            <a:ext cx="750099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u="sng" dirty="0" smtClean="0">
                <a:solidFill>
                  <a:schemeClr val="bg1"/>
                </a:solidFill>
              </a:rPr>
              <a:t>3-й этап — осуществление деятельности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Не участвует, но:			Работают активно и 						самостоятельно: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8) консультирует учащихся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      </a:t>
            </a:r>
            <a:r>
              <a:rPr lang="ru-RU" sz="2000" dirty="0" smtClean="0">
                <a:solidFill>
                  <a:schemeClr val="bg1"/>
                </a:solidFill>
              </a:rPr>
              <a:t>8) каждый в 	</a:t>
            </a:r>
            <a:r>
              <a:rPr lang="ru-RU" sz="2000" dirty="0" err="1" smtClean="0">
                <a:solidFill>
                  <a:schemeClr val="bg1"/>
                </a:solidFill>
              </a:rPr>
              <a:t>соответ</a:t>
            </a:r>
            <a:r>
              <a:rPr lang="ru-RU" sz="2000" dirty="0" smtClean="0">
                <a:solidFill>
                  <a:schemeClr val="bg1"/>
                </a:solidFill>
              </a:rPr>
              <a:t>-    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по необходимости; 	 	    </a:t>
            </a:r>
            <a:r>
              <a:rPr lang="ru-RU" sz="2000" dirty="0" err="1" smtClean="0">
                <a:solidFill>
                  <a:schemeClr val="bg1"/>
                </a:solidFill>
              </a:rPr>
              <a:t>ствии</a:t>
            </a:r>
            <a:r>
              <a:rPr lang="ru-RU" sz="2000" dirty="0" smtClean="0">
                <a:solidFill>
                  <a:schemeClr val="bg1"/>
                </a:solidFill>
              </a:rPr>
              <a:t> со своим амплуа 				   	    и сообща;    	    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9) ненавязчиво контролирует;	 9) консультируются по 					    необходимости;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10) дает новые знания, когда	10) «добывают» 	        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у учащихся возникает в            недостающие знания; 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этом необходимость;	          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11) репетирует с учениками 	11) подготавливают 	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предстоящую презентацию 	      </a:t>
            </a:r>
            <a:r>
              <a:rPr lang="ru-RU" sz="2000" dirty="0" err="1" smtClean="0">
                <a:solidFill>
                  <a:schemeClr val="bg1"/>
                </a:solidFill>
              </a:rPr>
              <a:t>презентацию</a:t>
            </a:r>
            <a:r>
              <a:rPr lang="ru-RU" sz="2000" dirty="0" smtClean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результатов 			      </a:t>
            </a:r>
            <a:r>
              <a:rPr lang="ru-RU" sz="2000" dirty="0" err="1" smtClean="0">
                <a:solidFill>
                  <a:schemeClr val="bg1"/>
                </a:solidFill>
              </a:rPr>
              <a:t>результатов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Этапы работы над проектом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714488"/>
            <a:ext cx="80010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4-й этап — презентация</a:t>
            </a: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Принимает отчет: 		   	Демонстрируют:</a:t>
            </a: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12) обобщает и резюмирует	         12) понимание проблемы,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полученные результаты;	      цели и задач;</a:t>
            </a: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13) подводит итоги обучения;	         13) умение планировать и 					      	      осуществлять работу;</a:t>
            </a:r>
          </a:p>
          <a:p>
            <a:pPr marL="441325" indent="-441325"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14) оценивает умения: общаться,     14) найденный способ слушать, обосновывать свое 	      решения проблемы; </a:t>
            </a:r>
          </a:p>
          <a:p>
            <a:pPr marL="441325" indent="-441325"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мнение, толерантность и др.;</a:t>
            </a:r>
          </a:p>
          <a:p>
            <a:pPr marL="441325" indent="-441325"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15)	акцентирует внимание	          15) рефлексию деятель-    на воспитательном моменте: 	      </a:t>
            </a:r>
            <a:r>
              <a:rPr lang="ru-RU" sz="2000" dirty="0" err="1" smtClean="0">
                <a:solidFill>
                  <a:schemeClr val="bg1"/>
                </a:solidFill>
              </a:rPr>
              <a:t>ности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и результата;</a:t>
            </a:r>
          </a:p>
          <a:p>
            <a:pPr marL="441325" indent="-441325"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умении работать в группе</a:t>
            </a: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  на общий результат и др.</a:t>
            </a:r>
          </a:p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16) дают </a:t>
            </a:r>
            <a:r>
              <a:rPr lang="ru-RU" sz="2000" dirty="0" err="1" smtClean="0">
                <a:solidFill>
                  <a:schemeClr val="bg1"/>
                </a:solidFill>
              </a:rPr>
              <a:t>взаимооценку</a:t>
            </a:r>
            <a:r>
              <a:rPr lang="ru-RU" sz="2000" dirty="0" smtClean="0">
                <a:solidFill>
                  <a:schemeClr val="bg1"/>
                </a:solidFill>
              </a:rPr>
              <a:t>  деятельности и ее результативности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785794"/>
            <a:ext cx="75724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0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Таким образом учащиеся во время работы над проектом осуществляют как минимум четыре вида деятельности:</a:t>
            </a:r>
          </a:p>
          <a:p>
            <a:pPr marL="1873250" lvl="2" indent="444500"/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</a:rPr>
              <a:t>мыслительная;</a:t>
            </a:r>
          </a:p>
          <a:p>
            <a:pPr marL="1873250" lvl="2" indent="444500"/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</a:rPr>
              <a:t>коммуникативная;</a:t>
            </a:r>
          </a:p>
          <a:p>
            <a:pPr marL="1873250" lvl="2" indent="444500"/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</a:rPr>
              <a:t>практическая;</a:t>
            </a:r>
          </a:p>
          <a:p>
            <a:pPr marL="1873250" lvl="2" indent="444500"/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</a:rPr>
              <a:t>презентационная.</a:t>
            </a:r>
            <a:endParaRPr lang="ru-RU" sz="4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69646"/>
            <a:ext cx="76438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 smtClean="0"/>
              <a:t>	</a:t>
            </a:r>
            <a:r>
              <a:rPr lang="ru-RU" sz="2400" b="1" dirty="0" smtClean="0">
                <a:solidFill>
                  <a:srgbClr val="FFFF00"/>
                </a:solidFill>
              </a:rPr>
              <a:t>Педагогической целью проведения 			презентации является выработка и или 		развитие </a:t>
            </a:r>
            <a:r>
              <a:rPr lang="ru-RU" sz="2400" b="1" dirty="0" err="1" smtClean="0">
                <a:solidFill>
                  <a:srgbClr val="FFFF00"/>
                </a:solidFill>
              </a:rPr>
              <a:t>презентативных</a:t>
            </a:r>
            <a:r>
              <a:rPr lang="ru-RU" sz="2400" b="1" dirty="0" smtClean="0">
                <a:solidFill>
                  <a:srgbClr val="FFFF00"/>
                </a:solidFill>
              </a:rPr>
              <a:t> умений и 			навыков. К ним относятся умения: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кратко, достаточно полно и лаконично (укладываясь в 10—12минут) рассказать о постановке и решении задачи проекта;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демонстрировать понимание проблемы проекта, собственную формулировку цели и задач проекта, выбранный путь решения;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анализировать ход поиска решения для аргументации выбора способа решения;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демонстрировать найденное решение;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анализировать влияние различных факторов на ход работы над проектом;</a:t>
            </a:r>
          </a:p>
          <a:p>
            <a:pPr marL="441325" indent="-441325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проводить самоанализ успешности и результативности решения проблемы, адекватности уровня постановки проблемы тем средствам, с помощью которых отыскивалось решение.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428604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31925" indent="-441325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FFFF00"/>
                </a:solidFill>
              </a:rPr>
              <a:t>	</a:t>
            </a:r>
            <a:r>
              <a:rPr lang="ru-RU" sz="2000" dirty="0" smtClean="0">
                <a:solidFill>
                  <a:srgbClr val="FFFF00"/>
                </a:solidFill>
              </a:rPr>
              <a:t>Метод проектов формирует следующие ключевые компетентности:</a:t>
            </a:r>
          </a:p>
          <a:p>
            <a:pPr marL="1431925" indent="-441325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в сфере самостоятельной познавательной деятельности, через самостоятельную работу над проблемой проекта, приобретение знаний из различных источников информации;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в сфере социально-трудовой деятельности, через навыки самоорганизации, самооценки, </a:t>
            </a:r>
            <a:r>
              <a:rPr lang="ru-RU" sz="2000" dirty="0" err="1" smtClean="0">
                <a:solidFill>
                  <a:schemeClr val="bg1"/>
                </a:solidFill>
              </a:rPr>
              <a:t>самопрезентации</a:t>
            </a:r>
            <a:r>
              <a:rPr lang="ru-RU" sz="2000" dirty="0" smtClean="0">
                <a:solidFill>
                  <a:schemeClr val="bg1"/>
                </a:solidFill>
              </a:rPr>
              <a:t>,  умения адаптироваться к действительности;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коммуникативная компетентность, через умение общаться и «работать в команде», сотрудничать с людьми в различных видах деятельности;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000" dirty="0" smtClean="0">
                <a:solidFill>
                  <a:schemeClr val="bg1"/>
                </a:solidFill>
              </a:rPr>
              <a:t>компетентность в сфере </a:t>
            </a:r>
            <a:r>
              <a:rPr lang="ru-RU" sz="2000" dirty="0" err="1" smtClean="0">
                <a:solidFill>
                  <a:schemeClr val="bg1"/>
                </a:solidFill>
              </a:rPr>
              <a:t>культурно-досуговой</a:t>
            </a:r>
            <a:r>
              <a:rPr lang="ru-RU" sz="2000" dirty="0" smtClean="0">
                <a:solidFill>
                  <a:schemeClr val="bg1"/>
                </a:solidFill>
              </a:rPr>
              <a:t> деятельности, через умение использовать свое свободное время; решение творческих и прикладных задач проекта.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Параметры оценки проекта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225689"/>
            <a:ext cx="764386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ru-RU" sz="2000" b="0" dirty="0" smtClean="0">
                <a:solidFill>
                  <a:schemeClr val="bg1"/>
                </a:solidFill>
                <a:effectLst/>
              </a:rPr>
              <a:t>Значимость и актуальность выдвинутых проблем.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b="0" dirty="0" smtClean="0">
                <a:solidFill>
                  <a:schemeClr val="bg1"/>
                </a:solidFill>
                <a:effectLst/>
              </a:rPr>
              <a:t>Корректность  используемых  методов   исследования  и    методов   обработки получаемых результатов.</a:t>
            </a:r>
          </a:p>
          <a:p>
            <a:pPr marL="342900" indent="-342900" algn="just"/>
            <a:r>
              <a:rPr lang="ru-RU" sz="2000" b="0" dirty="0" smtClean="0">
                <a:solidFill>
                  <a:schemeClr val="bg1"/>
                </a:solidFill>
                <a:effectLst/>
              </a:rPr>
              <a:t>3.   Активность каждого участника проекта в соответствии с его индивидуальными возможностями.</a:t>
            </a:r>
          </a:p>
          <a:p>
            <a:pPr marL="342900" indent="-342900" algn="just"/>
            <a:r>
              <a:rPr lang="ru-RU" sz="2000" b="0" dirty="0" smtClean="0">
                <a:solidFill>
                  <a:schemeClr val="bg1"/>
                </a:solidFill>
                <a:effectLst/>
              </a:rPr>
              <a:t>4.   Коллективный характер принимаемых решений.</a:t>
            </a:r>
          </a:p>
          <a:p>
            <a:pPr marL="342900" indent="-342900" algn="just"/>
            <a:r>
              <a:rPr lang="ru-RU" sz="2000" b="0" dirty="0" smtClean="0">
                <a:solidFill>
                  <a:schemeClr val="bg1"/>
                </a:solidFill>
                <a:effectLst/>
              </a:rPr>
              <a:t>5.   Характер общения и взаимопомощи, </a:t>
            </a:r>
            <a:r>
              <a:rPr lang="ru-RU" sz="2000" b="0" dirty="0" err="1" smtClean="0">
                <a:solidFill>
                  <a:schemeClr val="bg1"/>
                </a:solidFill>
                <a:effectLst/>
              </a:rPr>
              <a:t>взаимодополняемости</a:t>
            </a:r>
            <a:r>
              <a:rPr lang="ru-RU" sz="2000" b="0" dirty="0" smtClean="0">
                <a:solidFill>
                  <a:schemeClr val="bg1"/>
                </a:solidFill>
                <a:effectLst/>
              </a:rPr>
              <a:t> участников проекта.</a:t>
            </a:r>
          </a:p>
          <a:p>
            <a:pPr marL="342900" indent="-342900" algn="just"/>
            <a:r>
              <a:rPr lang="ru-RU" sz="2000" b="0" dirty="0" smtClean="0">
                <a:solidFill>
                  <a:schemeClr val="bg1"/>
                </a:solidFill>
                <a:effectLst/>
              </a:rPr>
              <a:t>6.   Необходимая  и  достаточная глубина проникновения в проблему, привлечение знаний из других областей.</a:t>
            </a:r>
          </a:p>
          <a:p>
            <a:pPr marL="342900" indent="-342900" algn="just"/>
            <a:r>
              <a:rPr lang="ru-RU" sz="2000" b="0" dirty="0" smtClean="0">
                <a:solidFill>
                  <a:schemeClr val="bg1"/>
                </a:solidFill>
                <a:effectLst/>
              </a:rPr>
              <a:t>7.  Доказательность  принимаемых решений, умение аргументировать свои заключения, выводы.</a:t>
            </a:r>
          </a:p>
          <a:p>
            <a:pPr marL="342900" indent="-342900"/>
            <a:r>
              <a:rPr lang="ru-RU" sz="2000" b="0" dirty="0" smtClean="0">
                <a:solidFill>
                  <a:schemeClr val="bg1"/>
                </a:solidFill>
                <a:effectLst/>
              </a:rPr>
              <a:t>8.  Эстетика оформления результатов выполненного проекта.</a:t>
            </a:r>
          </a:p>
          <a:p>
            <a:pPr marL="342900" indent="-342900"/>
            <a:r>
              <a:rPr lang="ru-RU" sz="2000" b="0" dirty="0" smtClean="0">
                <a:solidFill>
                  <a:schemeClr val="bg1"/>
                </a:solidFill>
                <a:effectLst/>
              </a:rPr>
              <a:t>9.  Умение отвечать на вопросы оппонентов, лаконичность и</a:t>
            </a:r>
          </a:p>
          <a:p>
            <a:pPr marL="342900" indent="-342900"/>
            <a:r>
              <a:rPr lang="ru-RU" sz="2000" b="0" dirty="0" smtClean="0">
                <a:solidFill>
                  <a:schemeClr val="bg1"/>
                </a:solidFill>
                <a:effectLst/>
              </a:rPr>
              <a:t>аргументированность ответов каждого члена группы.</a:t>
            </a:r>
            <a:endParaRPr lang="ru-RU" sz="2000" b="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литература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00173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chemeClr val="bg1"/>
                </a:solidFill>
                <a:effectLst/>
              </a:rPr>
              <a:t>Полат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 Е.С. Новые педагогические и информационные технологии в системе образования. – М.: Академия, 2003.</a:t>
            </a:r>
          </a:p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chemeClr val="bg1"/>
                </a:solidFill>
                <a:effectLst/>
              </a:rPr>
              <a:t>Полат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 Е.С. Метод проектов. – М., 2001</a:t>
            </a:r>
          </a:p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err="1" smtClean="0">
                <a:solidFill>
                  <a:schemeClr val="bg1"/>
                </a:solidFill>
                <a:effectLst/>
              </a:rPr>
              <a:t>Загашев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 И.О., Заир-Бек С.И. Критическое мышление: технология развития. – СПб.: </a:t>
            </a:r>
            <a:r>
              <a:rPr lang="ru-RU" sz="1800" dirty="0" err="1" smtClean="0">
                <a:solidFill>
                  <a:schemeClr val="bg1"/>
                </a:solidFill>
                <a:effectLst/>
              </a:rPr>
              <a:t>Скифия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, - 2003.</a:t>
            </a:r>
          </a:p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smtClean="0">
                <a:solidFill>
                  <a:schemeClr val="bg1"/>
                </a:solidFill>
                <a:effectLst/>
              </a:rPr>
              <a:t>Элективные курсы в профильном обучении: образовательная область «Естествознание»\ Министерство образования РФ.- М.: Вита-Пресс, 2004</a:t>
            </a:r>
          </a:p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smtClean="0">
                <a:solidFill>
                  <a:schemeClr val="bg1"/>
                </a:solidFill>
                <a:effectLst/>
              </a:rPr>
              <a:t>Крылова О.Н. Технологии работы с учебным содержанием в профильной школе. – СПб.: </a:t>
            </a:r>
            <a:r>
              <a:rPr lang="ru-RU" sz="1800" dirty="0" err="1" smtClean="0">
                <a:solidFill>
                  <a:schemeClr val="bg1"/>
                </a:solidFill>
                <a:effectLst/>
              </a:rPr>
              <a:t>Каро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, 2005</a:t>
            </a:r>
          </a:p>
          <a:p>
            <a:pPr marL="342900" indent="-342900" algn="just">
              <a:buFontTx/>
              <a:buAutoNum type="arabicPeriod"/>
              <a:tabLst>
                <a:tab pos="457200" algn="l"/>
              </a:tabLst>
            </a:pPr>
            <a:r>
              <a:rPr lang="ru-RU" sz="1800" dirty="0" smtClean="0">
                <a:solidFill>
                  <a:schemeClr val="bg1"/>
                </a:solidFill>
                <a:effectLst/>
              </a:rPr>
              <a:t>Солопова Н.К., </a:t>
            </a:r>
            <a:r>
              <a:rPr lang="ru-RU" sz="1800" dirty="0" err="1" smtClean="0">
                <a:solidFill>
                  <a:schemeClr val="bg1"/>
                </a:solidFill>
                <a:effectLst/>
              </a:rPr>
              <a:t>Вязовова</a:t>
            </a:r>
            <a:r>
              <a:rPr lang="ru-RU" sz="1800" dirty="0" smtClean="0">
                <a:solidFill>
                  <a:schemeClr val="bg1"/>
                </a:solidFill>
                <a:effectLst/>
              </a:rPr>
              <a:t> О.В. Поиск, творчество, находки (проектная деятельность на уроке). – Тамбов: ТОИПКРО, 2005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история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357298"/>
            <a:ext cx="7329510" cy="4768865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Метод проектов-  </a:t>
            </a:r>
            <a:r>
              <a:rPr lang="ru-RU" sz="2400" dirty="0" smtClean="0">
                <a:solidFill>
                  <a:schemeClr val="bg1"/>
                </a:solidFill>
              </a:rPr>
              <a:t>возник еще в начале нынешнего столетия в США. Его называли также методом проблем и связывался он с идеями гуманистического направления в философии и образовании, разработанными американским философом и педагогом Дж. </a:t>
            </a:r>
            <a:r>
              <a:rPr lang="ru-RU" sz="2400" dirty="0" err="1" smtClean="0">
                <a:solidFill>
                  <a:schemeClr val="bg1"/>
                </a:solidFill>
              </a:rPr>
              <a:t>Дьюи</a:t>
            </a:r>
            <a:r>
              <a:rPr lang="ru-RU" sz="2400" dirty="0" smtClean="0">
                <a:solidFill>
                  <a:schemeClr val="bg1"/>
                </a:solidFill>
              </a:rPr>
              <a:t>, а также его учеником В.Х. </a:t>
            </a:r>
            <a:r>
              <a:rPr lang="ru-RU" sz="2400" dirty="0" err="1" smtClean="0">
                <a:solidFill>
                  <a:schemeClr val="bg1"/>
                </a:solidFill>
              </a:rPr>
              <a:t>Килпатриком</a:t>
            </a:r>
            <a:r>
              <a:rPr lang="ru-RU" sz="2400" dirty="0" smtClean="0">
                <a:solidFill>
                  <a:schemeClr val="bg1"/>
                </a:solidFill>
              </a:rPr>
              <a:t>. Дж. </a:t>
            </a:r>
            <a:r>
              <a:rPr lang="ru-RU" sz="2400" dirty="0" err="1" smtClean="0">
                <a:solidFill>
                  <a:schemeClr val="bg1"/>
                </a:solidFill>
              </a:rPr>
              <a:t>Дьюи</a:t>
            </a:r>
            <a:r>
              <a:rPr lang="ru-RU" sz="2400" dirty="0" smtClean="0">
                <a:solidFill>
                  <a:schemeClr val="bg1"/>
                </a:solidFill>
              </a:rPr>
              <a:t> предлагал строить обучение на активной основе, через целесообразную деятельность ученика, сообразуясь с его личным интересом именно в этом </a:t>
            </a:r>
            <a:r>
              <a:rPr lang="ru-RU" sz="2400" dirty="0" smtClean="0">
                <a:solidFill>
                  <a:schemeClr val="bg1"/>
                </a:solidFill>
              </a:rPr>
              <a:t>знании.</a:t>
            </a:r>
            <a:endParaRPr lang="ru-RU" sz="2400" dirty="0" smtClean="0">
              <a:solidFill>
                <a:schemeClr val="bg1"/>
              </a:solidFill>
              <a:effectLst/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Для этого необходима проблема, взятая из реальной жизни, </a:t>
            </a:r>
            <a:r>
              <a:rPr lang="ru-RU" sz="2400" b="1" dirty="0" smtClean="0">
                <a:solidFill>
                  <a:schemeClr val="bg1"/>
                </a:solidFill>
              </a:rPr>
              <a:t>знакомая и значимая для ребенка</a:t>
            </a: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Современная педагогика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500173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357298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•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571612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571612"/>
            <a:ext cx="72152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Метод проекта используется не вместо систематического предметного обучения, а наряду с ним, как компонент системы образования. Инструментом метода учебных проектов является собственно учебный проект: обучение происходит в процессе осуществления учебного проекта.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Метод проектов характеризуется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857364"/>
            <a:ext cx="7615262" cy="426879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Одна из личностно ориентированных технологий;</a:t>
            </a:r>
          </a:p>
          <a:p>
            <a:pPr>
              <a:lnSpc>
                <a:spcPct val="90000"/>
              </a:lnSpc>
            </a:pPr>
            <a:r>
              <a:rPr lang="ru-RU" sz="2400" dirty="0" err="1" smtClean="0">
                <a:solidFill>
                  <a:schemeClr val="bg1"/>
                </a:solidFill>
              </a:rPr>
              <a:t>Деятельностный</a:t>
            </a:r>
            <a:r>
              <a:rPr lang="ru-RU" sz="2400" dirty="0" smtClean="0">
                <a:solidFill>
                  <a:schemeClr val="bg1"/>
                </a:solidFill>
              </a:rPr>
              <a:t> (учение через деятельность);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Обучающий групповой деятельности;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Построенный на принципах проблемного обучения;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Развивающий умения самовыражения, </a:t>
            </a:r>
            <a:r>
              <a:rPr lang="ru-RU" sz="2400" dirty="0" err="1" smtClean="0">
                <a:solidFill>
                  <a:schemeClr val="bg1"/>
                </a:solidFill>
              </a:rPr>
              <a:t>самопроявления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</a:rPr>
              <a:t>самопрезентации</a:t>
            </a:r>
            <a:r>
              <a:rPr lang="ru-RU" sz="2400" dirty="0" smtClean="0">
                <a:solidFill>
                  <a:schemeClr val="bg1"/>
                </a:solidFill>
              </a:rPr>
              <a:t> и рефлексии;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Формирующий навыки самостоятельности;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Воспитывающий целеустремленность, толерантность, индивидуализм и коллективизм, ответственность, инициативность, творческое отношение к делу;</a:t>
            </a:r>
          </a:p>
          <a:p>
            <a:pPr>
              <a:lnSpc>
                <a:spcPct val="90000"/>
              </a:lnSpc>
            </a:pPr>
            <a:r>
              <a:rPr lang="ru-RU" sz="2400" dirty="0" err="1" smtClean="0">
                <a:solidFill>
                  <a:schemeClr val="bg1"/>
                </a:solidFill>
              </a:rPr>
              <a:t>Здоровьесберегающий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Виды </a:t>
            </a:r>
            <a:r>
              <a:rPr lang="ru-RU" i="1" dirty="0" err="1" smtClean="0">
                <a:solidFill>
                  <a:schemeClr val="bg1"/>
                </a:solidFill>
              </a:rPr>
              <a:t>поектов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571612"/>
            <a:ext cx="74295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1800" dirty="0" smtClean="0">
                <a:solidFill>
                  <a:srgbClr val="000066"/>
                </a:solidFill>
                <a:effectLst/>
              </a:rPr>
              <a:t>1.</a:t>
            </a:r>
            <a:r>
              <a:rPr lang="ru-RU" sz="1800" dirty="0" smtClean="0">
                <a:effectLst/>
              </a:rPr>
              <a:t>  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По характеру контактов проекты бывают</a:t>
            </a:r>
            <a:r>
              <a:rPr lang="ru-RU" sz="2000" b="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000" i="1" u="sng" dirty="0" smtClean="0">
                <a:solidFill>
                  <a:schemeClr val="bg1"/>
                </a:solidFill>
                <a:effectLst/>
              </a:rPr>
              <a:t>региональные и</a:t>
            </a:r>
          </a:p>
          <a:p>
            <a:pPr marL="342900" indent="-342900"/>
            <a:r>
              <a:rPr lang="ru-RU" sz="2000" i="1" u="sng" dirty="0" smtClean="0">
                <a:solidFill>
                  <a:schemeClr val="bg1"/>
                </a:solidFill>
                <a:effectLst/>
              </a:rPr>
              <a:t>международные. 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effectLst/>
              </a:rPr>
              <a:t>2.  По количеству участников можно выделить</a:t>
            </a:r>
            <a:r>
              <a:rPr lang="ru-RU" sz="2000" b="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000" i="1" u="sng" dirty="0" smtClean="0">
                <a:solidFill>
                  <a:schemeClr val="bg1"/>
                </a:solidFill>
                <a:effectLst/>
              </a:rPr>
              <a:t>индивидуальные</a:t>
            </a:r>
          </a:p>
          <a:p>
            <a:pPr marL="342900" indent="-342900"/>
            <a:r>
              <a:rPr lang="ru-RU" sz="2000" i="1" u="sng" dirty="0" smtClean="0">
                <a:solidFill>
                  <a:schemeClr val="bg1"/>
                </a:solidFill>
                <a:effectLst/>
              </a:rPr>
              <a:t> и </a:t>
            </a:r>
            <a:r>
              <a:rPr lang="ru-RU" sz="2000" i="1" u="sng" dirty="0" smtClean="0">
                <a:solidFill>
                  <a:schemeClr val="bg1"/>
                </a:solidFill>
                <a:effectLst/>
                <a:hlinkClick r:id="rId2" action="ppaction://hlinkpres?slideindex=1&amp;slidetitle="/>
              </a:rPr>
              <a:t>групповые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 проекты.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effectLst/>
              </a:rPr>
              <a:t>3.  По продолжительности выполнения проекты могут быть</a:t>
            </a:r>
          </a:p>
          <a:p>
            <a:pPr marL="342900" indent="-342900"/>
            <a:r>
              <a:rPr lang="ru-RU" sz="2000" i="1" u="sng" dirty="0" smtClean="0">
                <a:solidFill>
                  <a:schemeClr val="bg1"/>
                </a:solidFill>
                <a:effectLst/>
              </a:rPr>
              <a:t>краткосрочными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 (могут быть разработаны на нескольких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effectLst/>
              </a:rPr>
              <a:t>уроках), </a:t>
            </a:r>
            <a:r>
              <a:rPr lang="ru-RU" sz="2000" i="1" u="sng" dirty="0" smtClean="0">
                <a:solidFill>
                  <a:schemeClr val="bg1"/>
                </a:solidFill>
                <a:effectLst/>
              </a:rPr>
              <a:t>средней продолжительности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 (от недели до месяца),</a:t>
            </a:r>
          </a:p>
          <a:p>
            <a:pPr marL="342900" indent="-342900"/>
            <a:r>
              <a:rPr lang="ru-RU" sz="2000" i="1" u="sng" dirty="0" smtClean="0">
                <a:solidFill>
                  <a:schemeClr val="bg1"/>
                </a:solidFill>
                <a:effectLst/>
              </a:rPr>
              <a:t>долгосрочными</a:t>
            </a:r>
            <a:r>
              <a:rPr lang="ru-RU" sz="2000" dirty="0" smtClean="0">
                <a:solidFill>
                  <a:schemeClr val="bg1"/>
                </a:solidFill>
                <a:effectLst/>
              </a:rPr>
              <a:t> (от месяца до нескольких месяцев).</a:t>
            </a:r>
          </a:p>
          <a:p>
            <a:pPr marL="342900" indent="-342900">
              <a:buFontTx/>
              <a:buAutoNum type="arabicPeriod" startAt="4"/>
            </a:pPr>
            <a:r>
              <a:rPr lang="ru-RU" sz="2000" dirty="0" smtClean="0">
                <a:solidFill>
                  <a:schemeClr val="bg1"/>
                </a:solidFill>
                <a:effectLst/>
              </a:rPr>
              <a:t>По использованию нескольких видов – </a:t>
            </a:r>
            <a:r>
              <a:rPr lang="ru-RU" sz="2000" i="1" u="sng" dirty="0" smtClean="0">
                <a:solidFill>
                  <a:schemeClr val="bg1"/>
                </a:solidFill>
                <a:effectLst/>
              </a:rPr>
              <a:t>смешанные.</a:t>
            </a:r>
          </a:p>
          <a:p>
            <a:pPr marL="342900" indent="-342900">
              <a:buFontTx/>
              <a:buAutoNum type="arabicPeriod" startAt="4"/>
            </a:pPr>
            <a:r>
              <a:rPr lang="ru-RU" sz="2000" dirty="0" smtClean="0">
                <a:solidFill>
                  <a:schemeClr val="bg1"/>
                </a:solidFill>
                <a:effectLst/>
              </a:rPr>
              <a:t>По объему информации</a:t>
            </a:r>
            <a:r>
              <a:rPr lang="ru-RU" sz="2000" i="1" dirty="0" smtClean="0">
                <a:solidFill>
                  <a:schemeClr val="bg1"/>
                </a:solidFill>
                <a:effectLst/>
              </a:rPr>
              <a:t> –</a:t>
            </a:r>
            <a:r>
              <a:rPr lang="ru-RU" sz="2000" i="1" u="sng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000" i="1" u="sng" dirty="0" smtClean="0">
                <a:solidFill>
                  <a:schemeClr val="bg1"/>
                </a:solidFill>
                <a:effectLst/>
                <a:hlinkClick r:id="rId3" action="ppaction://hlinkpres?slideindex=1&amp;slidetitle="/>
              </a:rPr>
              <a:t>мини-проекты.</a:t>
            </a:r>
            <a:endParaRPr lang="ru-RU" sz="2000" i="1" u="sng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Игровой(ролевой) проект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643049"/>
            <a:ext cx="75724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В таких проектах структура также только намечается и остается открытой до завершения работы. Участники принимают на себя определенные роли, обусловленные характером и содержанием проекта. Это могут быть литературные персонажи или выдуманные герои, имитирующие социальные или деловые отношения, осложняемые придуманными участниками ситуациями. Результаты этих проектов либо намечаются в начале их выполнения, либо вырисовываются лишь в самом конце. Степень творчества здесь очень высокая, но доминирующим видом деятельности является игровая.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Исследовательский проект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643050"/>
            <a:ext cx="76438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Такие проекты требуют хорошо продуманной структуры, обозначенных целей, актуальности предмета исследования для всех участников, социальной значимости, соответствующих методов, в том числе экспериментальных и опытных работ, методов обработки результатов. Эти проекты полностью подчинены логике исследования и имеют структуру, приближенную или полностью совпадающую с подлинным научным исследованием. Этот тип проектов предполагает аргументацию актуальности взятой для исследования темы, формулирование проблемы исследования, его предмета и объекта, обозначение задач исследования в последовательности принятой логики, определение методов исследования, источников информации, выбор методологии исследования, выдвижение гипотез решения обозначенной проблемы, разработку путей ее решения, в том числе экспериментальных, опытных, обсуждение полученных результатов,  выводы, оформление результатов исследования, обозначение новых проблем для дальнейшего развития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2" action="ppaction://hlinkpres?slideindex=1&amp;slidetitle="/>
              </a:rPr>
              <a:t>исследования.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  <a:hlinkClick r:id="rId2" action="ppaction://hlinkpres?slideindex=1&amp;slidetitle=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Творческий проект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643049"/>
            <a:ext cx="764386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0" dirty="0" smtClean="0">
                <a:effectLst/>
                <a:latin typeface="Monotype Corsiva" pitchFamily="66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Следует оговориться, что проект всегда требует творческого подхода и в этом смысле любой проект можно назвать творческим. Но при определении типа проекта выделяется доминирующий аспект. </a:t>
            </a:r>
            <a:r>
              <a:rPr lang="ru-RU" sz="2400" dirty="0" smtClean="0">
                <a:solidFill>
                  <a:schemeClr val="bg1"/>
                </a:solidFill>
                <a:effectLst/>
                <a:hlinkClick r:id="rId2" action="ppaction://hlinkpres?slideindex=1&amp;slidetitle="/>
              </a:rPr>
              <a:t>Творческие проекты 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>предполагают соответствующее оформление результатов. Такие проекты, как правило, не имеют детально проработанной структуры совместной деятельности участников, в начале она только намечается и далее развивается, подчиняясь жанру конечного результата. Таким результатом  могут быть: совместная газета, сочинение, видеофильм, спектакль, игра, праздник, экспедиция…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8</Template>
  <TotalTime>275</TotalTime>
  <Words>1272</Words>
  <Application>Microsoft Office PowerPoint</Application>
  <PresentationFormat>Экран (4:3)</PresentationFormat>
  <Paragraphs>193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Calibri</vt:lpstr>
      <vt:lpstr>Arial</vt:lpstr>
      <vt:lpstr>Times New Roman</vt:lpstr>
      <vt:lpstr>Шаблон 8</vt:lpstr>
      <vt:lpstr>Слайд 1</vt:lpstr>
      <vt:lpstr>Проектная деятельность  на уроках технологии </vt:lpstr>
      <vt:lpstr>история</vt:lpstr>
      <vt:lpstr>Современная педагогика</vt:lpstr>
      <vt:lpstr>Метод проектов характеризуется</vt:lpstr>
      <vt:lpstr>Виды поектов</vt:lpstr>
      <vt:lpstr>Игровой(ролевой) проект</vt:lpstr>
      <vt:lpstr>Исследовательский проект</vt:lpstr>
      <vt:lpstr>Творческий проект</vt:lpstr>
      <vt:lpstr>Слайд 10</vt:lpstr>
      <vt:lpstr>Вовлечение учащихся в проектную деятельность</vt:lpstr>
      <vt:lpstr>классификация</vt:lpstr>
      <vt:lpstr>задачи</vt:lpstr>
      <vt:lpstr>С точки зрения учащегося </vt:lpstr>
      <vt:lpstr>С точки зрения учителя</vt:lpstr>
      <vt:lpstr>Видимый план работы над проектом</vt:lpstr>
      <vt:lpstr>Невидимый план работы над проектом</vt:lpstr>
      <vt:lpstr>Этапы работы над проектом</vt:lpstr>
      <vt:lpstr>Этапы работы над проектом                 </vt:lpstr>
      <vt:lpstr>Этапы работы над проектом</vt:lpstr>
      <vt:lpstr>Этапы работы над проектом</vt:lpstr>
      <vt:lpstr>Этапы работы над проектом</vt:lpstr>
      <vt:lpstr>Слайд 23</vt:lpstr>
      <vt:lpstr>Слайд 24</vt:lpstr>
      <vt:lpstr>Слайд 25</vt:lpstr>
      <vt:lpstr>Параметры оценки проекта</vt:lpstr>
      <vt:lpstr>литература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 на уроках технологии</dc:title>
  <dc:creator>User</dc:creator>
  <cp:lastModifiedBy>User</cp:lastModifiedBy>
  <cp:revision>28</cp:revision>
  <dcterms:created xsi:type="dcterms:W3CDTF">2013-02-28T14:45:18Z</dcterms:created>
  <dcterms:modified xsi:type="dcterms:W3CDTF">2013-02-28T19:20:34Z</dcterms:modified>
</cp:coreProperties>
</file>