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95" r:id="rId3"/>
    <p:sldId id="316" r:id="rId4"/>
    <p:sldId id="296" r:id="rId5"/>
    <p:sldId id="319" r:id="rId6"/>
    <p:sldId id="324" r:id="rId7"/>
    <p:sldId id="325" r:id="rId8"/>
    <p:sldId id="32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97F95"/>
    <a:srgbClr val="FF6600"/>
    <a:srgbClr val="FF7000"/>
    <a:srgbClr val="F3811A"/>
    <a:srgbClr val="135F6C"/>
    <a:srgbClr val="1B3155"/>
    <a:srgbClr val="2D528F"/>
    <a:srgbClr val="956609"/>
    <a:srgbClr val="8FAFF5"/>
    <a:srgbClr val="FFCB7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-678" y="-10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ABA59-0E75-4AEF-BF35-02A34CEC8839}">
      <dsp:nvSpPr>
        <dsp:cNvPr id="0" name=""/>
        <dsp:cNvSpPr/>
      </dsp:nvSpPr>
      <dsp:spPr>
        <a:xfrm rot="5400000">
          <a:off x="258325" y="821145"/>
          <a:ext cx="1281964" cy="1547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BB4A10-4C7F-4030-8870-CDAE1E394C51}">
      <dsp:nvSpPr>
        <dsp:cNvPr id="0" name=""/>
        <dsp:cNvSpPr/>
      </dsp:nvSpPr>
      <dsp:spPr>
        <a:xfrm>
          <a:off x="551810" y="897"/>
          <a:ext cx="1719094" cy="1031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Целенаправленность </a:t>
          </a:r>
          <a:endParaRPr lang="ru-RU" sz="2000" b="1" kern="1200" dirty="0"/>
        </a:p>
      </dsp:txBody>
      <dsp:txXfrm>
        <a:off x="582020" y="31107"/>
        <a:ext cx="1658674" cy="971036"/>
      </dsp:txXfrm>
    </dsp:sp>
    <dsp:sp modelId="{95B7DFA1-9336-4919-8009-2EC95F6C8DBC}">
      <dsp:nvSpPr>
        <dsp:cNvPr id="0" name=""/>
        <dsp:cNvSpPr/>
      </dsp:nvSpPr>
      <dsp:spPr>
        <a:xfrm rot="5400000">
          <a:off x="258325" y="2110466"/>
          <a:ext cx="1281964" cy="1547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695ECA-974A-4BB4-93AE-81098174DB07}">
      <dsp:nvSpPr>
        <dsp:cNvPr id="0" name=""/>
        <dsp:cNvSpPr/>
      </dsp:nvSpPr>
      <dsp:spPr>
        <a:xfrm>
          <a:off x="551810" y="1290218"/>
          <a:ext cx="1719094" cy="1031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Цели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задачи</a:t>
          </a:r>
          <a:endParaRPr lang="ru-RU" sz="1600" kern="1200" dirty="0"/>
        </a:p>
      </dsp:txBody>
      <dsp:txXfrm>
        <a:off x="582020" y="1320428"/>
        <a:ext cx="1658674" cy="971036"/>
      </dsp:txXfrm>
    </dsp:sp>
    <dsp:sp modelId="{9D41BBE0-0534-4065-A0E5-2BFABD787A4D}">
      <dsp:nvSpPr>
        <dsp:cNvPr id="0" name=""/>
        <dsp:cNvSpPr/>
      </dsp:nvSpPr>
      <dsp:spPr>
        <a:xfrm>
          <a:off x="902985" y="2755126"/>
          <a:ext cx="2787624" cy="1547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14A251-A655-48C0-B62B-FE3676647CF4}">
      <dsp:nvSpPr>
        <dsp:cNvPr id="0" name=""/>
        <dsp:cNvSpPr/>
      </dsp:nvSpPr>
      <dsp:spPr>
        <a:xfrm>
          <a:off x="551810" y="2579539"/>
          <a:ext cx="1719094" cy="1031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582020" y="2609749"/>
        <a:ext cx="1658674" cy="971036"/>
      </dsp:txXfrm>
    </dsp:sp>
    <dsp:sp modelId="{9FDBC037-0A69-4D19-8DB4-5D401D6993ED}">
      <dsp:nvSpPr>
        <dsp:cNvPr id="0" name=""/>
        <dsp:cNvSpPr/>
      </dsp:nvSpPr>
      <dsp:spPr>
        <a:xfrm rot="16200000">
          <a:off x="3053306" y="2110466"/>
          <a:ext cx="1281964" cy="1547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0FEA5D-24EA-4CA0-AA0B-EBF20E4717B3}">
      <dsp:nvSpPr>
        <dsp:cNvPr id="0" name=""/>
        <dsp:cNvSpPr/>
      </dsp:nvSpPr>
      <dsp:spPr>
        <a:xfrm>
          <a:off x="3346791" y="2579539"/>
          <a:ext cx="1719094" cy="1031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3377001" y="2609749"/>
        <a:ext cx="1658674" cy="971036"/>
      </dsp:txXfrm>
    </dsp:sp>
    <dsp:sp modelId="{9030F693-79CA-4A88-8A36-4B700669C279}">
      <dsp:nvSpPr>
        <dsp:cNvPr id="0" name=""/>
        <dsp:cNvSpPr/>
      </dsp:nvSpPr>
      <dsp:spPr>
        <a:xfrm rot="16200000">
          <a:off x="3053306" y="821145"/>
          <a:ext cx="1281964" cy="1547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FCFDF4-46EE-4336-9E6F-378D6A3CA2AE}">
      <dsp:nvSpPr>
        <dsp:cNvPr id="0" name=""/>
        <dsp:cNvSpPr/>
      </dsp:nvSpPr>
      <dsp:spPr>
        <a:xfrm>
          <a:off x="2838206" y="1290218"/>
          <a:ext cx="2736265" cy="1031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Урочная деятельность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Внеурочная деятельность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868416" y="1320428"/>
        <a:ext cx="2675845" cy="971036"/>
      </dsp:txXfrm>
    </dsp:sp>
    <dsp:sp modelId="{BBBC02A3-3773-4BCD-8BD9-04E26327328D}">
      <dsp:nvSpPr>
        <dsp:cNvPr id="0" name=""/>
        <dsp:cNvSpPr/>
      </dsp:nvSpPr>
      <dsp:spPr>
        <a:xfrm>
          <a:off x="3697967" y="176484"/>
          <a:ext cx="2787624" cy="1547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85AF0-3415-4F6E-A531-295041C29917}">
      <dsp:nvSpPr>
        <dsp:cNvPr id="0" name=""/>
        <dsp:cNvSpPr/>
      </dsp:nvSpPr>
      <dsp:spPr>
        <a:xfrm>
          <a:off x="3346791" y="897"/>
          <a:ext cx="1719094" cy="1031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Содержание программ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377001" y="31107"/>
        <a:ext cx="1658674" cy="971036"/>
      </dsp:txXfrm>
    </dsp:sp>
    <dsp:sp modelId="{C7DD14F3-7E26-4877-A3B5-50ABBBED0D04}">
      <dsp:nvSpPr>
        <dsp:cNvPr id="0" name=""/>
        <dsp:cNvSpPr/>
      </dsp:nvSpPr>
      <dsp:spPr>
        <a:xfrm rot="5400000">
          <a:off x="6949123" y="820712"/>
          <a:ext cx="1281964" cy="1547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0CF0A0-A886-4CE6-BF0A-580CC73CE3AD}">
      <dsp:nvSpPr>
        <dsp:cNvPr id="0" name=""/>
        <dsp:cNvSpPr/>
      </dsp:nvSpPr>
      <dsp:spPr>
        <a:xfrm>
          <a:off x="6141773" y="897"/>
          <a:ext cx="1719094" cy="1031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6171983" y="31107"/>
        <a:ext cx="1658674" cy="971036"/>
      </dsp:txXfrm>
    </dsp:sp>
    <dsp:sp modelId="{31B707AE-FB46-49D6-A0F2-D5E2D3417C74}">
      <dsp:nvSpPr>
        <dsp:cNvPr id="0" name=""/>
        <dsp:cNvSpPr/>
      </dsp:nvSpPr>
      <dsp:spPr>
        <a:xfrm rot="5400000">
          <a:off x="6949123" y="2062964"/>
          <a:ext cx="1281964" cy="15471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AFE25E-3D27-4215-9253-889D5F088CD6}">
      <dsp:nvSpPr>
        <dsp:cNvPr id="0" name=""/>
        <dsp:cNvSpPr/>
      </dsp:nvSpPr>
      <dsp:spPr>
        <a:xfrm>
          <a:off x="6141773" y="1290218"/>
          <a:ext cx="1719094" cy="1031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6171983" y="1320428"/>
        <a:ext cx="1658674" cy="971036"/>
      </dsp:txXfrm>
    </dsp:sp>
    <dsp:sp modelId="{42320E87-1DA0-44A9-B096-2007C2C8AE61}">
      <dsp:nvSpPr>
        <dsp:cNvPr id="0" name=""/>
        <dsp:cNvSpPr/>
      </dsp:nvSpPr>
      <dsp:spPr>
        <a:xfrm>
          <a:off x="6141773" y="2579539"/>
          <a:ext cx="1719094" cy="1031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6171983" y="2609749"/>
        <a:ext cx="1658674" cy="971036"/>
      </dsp:txXfrm>
    </dsp:sp>
  </dsp:spTree>
</dsp:drawing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704F81-60B2-412D-BCAD-D3141E822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CBCB248-99E5-43CC-9762-04CBF04D5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7483BF6-F627-42AA-AB9F-6C8B93C1E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pPr/>
              <a:t>29.10.2025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039E04B-4747-4BAE-8B58-8C1398E6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AE7024-90AD-43BE-9EB3-A7975EB19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273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C18856-83A5-4C98-A05E-B3CAD8C1A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A644DA5-580C-44EA-90B6-430DFD3E5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446D67-BC70-48EB-B4BC-EC643C7F1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1B4880C-3A86-4A26-B4CC-E76867929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618D726-3350-410F-A356-39A64076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75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6208035-E269-468A-84F4-569FA3551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9DF608F-1A87-4610-9EA1-C2C396D87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0B24234-E3FE-4F30-811E-C8A793296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F6156C-616D-4808-A0C5-2A484C925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8F4D4B-4AF7-4C43-802D-1E1DF8FD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536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41305D-A9D0-4F31-B1B1-EBCB72928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4772013-A64E-4962-834D-8F1CE8501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31A5D1A-067E-4D24-AEC4-6B3CC9182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BDA84C-6981-41E5-B02D-F8C6D0626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8E9EB2B-A157-4F79-9D43-CA3F9C57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980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85AB72-7B6F-46A8-9F0B-764B9093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9A9D530-FAE4-4ADB-982A-AD949DB21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706DD7-2A50-4A2E-B873-DF0112A34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98E7290-F346-427C-9657-C1597851A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A6B2351-5CA2-44AF-AF07-5370FE59C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020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5F0B83-5E95-4494-B20D-893D01AE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A9699D-3EF5-4219-A018-C0FEADA2D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90A0C4E-92AE-4156-9922-283EA8501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6BFB40D-E98C-43BC-8238-968BACFE8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C8772EB-C01F-4C39-85A6-BEF62B05B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54D2DE8-2D88-47D3-8A4F-162B79CCE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953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F663CD-E159-4283-810F-7ED0056F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82752A1-2625-4081-AD82-9BC410A82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DE06850-4486-43CA-A646-826494E51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014303E-FDE2-4972-BE66-2DAA1627CB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96D08FD-3D28-4886-8DBF-67EB85AE5E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C8E460-36B7-4054-8A1D-37CEF1AC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752415F-0282-4FE1-9093-E00B86E0E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7821876-BB01-455B-AA38-DC741E36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725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50D167-21A8-473A-9FAE-EBD2AD304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565665F-8D09-4C58-AE4A-34F5A9860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A7C2D01-78F6-450B-BDE5-D13D9CF48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A3F377D-2809-485D-A770-496CD0F07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268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7B61B8D-0ABE-4A40-B33B-387FFE73D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BA5A995-472B-4134-AA4C-556D7765F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63D63D9-BD14-47CB-8456-B2727E29F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3637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374C00-D0DF-439C-A6BE-0CE69C7F9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8CF58DE-C5A4-43F4-941A-AF022D0B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013822F-047C-4138-A181-6DE45AFE5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D96A75F-9196-481A-9959-708D5088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9387E40-EB28-4D1D-9E3A-B6BB1C59D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014BC49-7C94-4413-8D12-3BCA0D44C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004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F69DD9-E1E6-42E7-B2A2-D3DA4918C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9E091C6-E6C7-48A5-B425-296DAAB9A2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567EB50-309E-411E-9218-7D05F7CDE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104FFA1-7F18-44E8-8634-0356B81E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E715A7E-AD76-4E6D-BC91-D983D5A3F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2AD6A14-3F5B-4FCD-9788-5F3FAC4C9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677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AB9A0C-B0A0-4540-9D76-692271C26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DAEDF9C-A77A-4533-9AEE-4231EEC70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BB536B3-5D13-4633-AAA8-518B417A31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41DD2-6317-4848-84B1-74E9F5158D67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1291C3D-9645-4362-AC1A-0BB073A20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CD0B32C-A612-4274-AD0E-AA161C1CD0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7731D-3FCF-44AC-9CA4-93940B148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452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10" Type="http://schemas.microsoft.com/office/2007/relationships/diagramDrawing" Target="../diagrams/drawing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6.png"/><Relationship Id="rId7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F134C2E-1409-409D-B966-79030F5800A4}"/>
              </a:ext>
            </a:extLst>
          </p:cNvPr>
          <p:cNvSpPr/>
          <p:nvPr/>
        </p:nvSpPr>
        <p:spPr>
          <a:xfrm>
            <a:off x="0" y="1885950"/>
            <a:ext cx="12191999" cy="4972050"/>
          </a:xfrm>
          <a:prstGeom prst="rect">
            <a:avLst/>
          </a:prstGeom>
          <a:solidFill>
            <a:srgbClr val="197F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6" y="2135866"/>
            <a:ext cx="10892809" cy="182653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tx1">
                    <a:lumMod val="75000"/>
                  </a:schemeClr>
                </a:solidFill>
              </a:rPr>
              <a:t>3Д технологии: </a:t>
            </a:r>
            <a:br>
              <a:rPr lang="ru-RU" sz="40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tx1">
                    <a:lumMod val="75000"/>
                  </a:schemeClr>
                </a:solidFill>
              </a:rPr>
              <a:t>3д ручка в образовательном процессе</a:t>
            </a:r>
            <a:r>
              <a:rPr lang="ru-RU" sz="4000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=""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605588" y="4985394"/>
            <a:ext cx="8300906" cy="987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4375" y="4895850"/>
            <a:ext cx="5448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</a:rPr>
              <a:t>Каменьщикова</a:t>
            </a:r>
            <a:r>
              <a:rPr lang="ru-RU" b="1" dirty="0" smtClean="0">
                <a:solidFill>
                  <a:schemeClr val="bg1"/>
                </a:solidFill>
              </a:rPr>
              <a:t> Ирина Ивановна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учитель технологии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МОУ СОШ с.Фёдоровка </a:t>
            </a:r>
            <a:r>
              <a:rPr lang="ru-RU" b="1" dirty="0" err="1" smtClean="0">
                <a:solidFill>
                  <a:schemeClr val="bg1"/>
                </a:solidFill>
              </a:rPr>
              <a:t>им.И.С.гавва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Фёдоровский район Саратовская область</a:t>
            </a:r>
            <a:endParaRPr lang="ru-RU" sz="1600" b="1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photo_2024-09-11_10-18-58.jpg"/>
          <p:cNvPicPr>
            <a:picLocks noChangeAspect="1"/>
          </p:cNvPicPr>
          <p:nvPr/>
        </p:nvPicPr>
        <p:blipFill>
          <a:blip r:embed="rId4"/>
          <a:srcRect l="2681" b="19167"/>
          <a:stretch>
            <a:fillRect/>
          </a:stretch>
        </p:blipFill>
        <p:spPr>
          <a:xfrm>
            <a:off x="4691243" y="2178164"/>
            <a:ext cx="6812538" cy="31917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5044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F134C2E-1409-409D-B966-79030F5800A4}"/>
              </a:ext>
            </a:extLst>
          </p:cNvPr>
          <p:cNvSpPr/>
          <p:nvPr/>
        </p:nvSpPr>
        <p:spPr>
          <a:xfrm flipH="1">
            <a:off x="-4517" y="0"/>
            <a:ext cx="694824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46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rgbClr val="197F95"/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61FDF3E1-4F21-4979-860C-3F53A78D0A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6" y="0"/>
            <a:ext cx="1133223" cy="191193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CF0BCB3A-0AB9-4478-8A5A-EAFEC71071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127" y="152771"/>
            <a:ext cx="911354" cy="15453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9101" y="1571625"/>
            <a:ext cx="63627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bg1"/>
                </a:solidFill>
              </a:rPr>
              <a:t>Новые технологии очень быстро входит в повседневную жизнь. Многие современные производства требуют знаний по черчению. Необходимы умения представлять форму, размер, пропорции объекта. 3 D ручка позволяет в отработке этих знаний и умений.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i="1" dirty="0" smtClean="0">
                <a:solidFill>
                  <a:schemeClr val="bg1"/>
                </a:solidFill>
              </a:rPr>
              <a:t>3 D ручка помогает в освоении этих навыков в «легкой» форме, даже в раннем школьном возрасте.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i="1" dirty="0" smtClean="0">
                <a:solidFill>
                  <a:schemeClr val="bg1"/>
                </a:solidFill>
              </a:rPr>
              <a:t>Простота использования и доступность 3 D ручки открывает широкие возможности для каждого ребенка.</a:t>
            </a:r>
          </a:p>
          <a:p>
            <a:r>
              <a:rPr lang="ru-RU" sz="2000" i="1" dirty="0" smtClean="0">
                <a:solidFill>
                  <a:schemeClr val="bg1"/>
                </a:solidFill>
              </a:rPr>
              <a:t>Возможность </a:t>
            </a:r>
            <a:r>
              <a:rPr lang="ru-RU" sz="2000" i="1" dirty="0" err="1" smtClean="0">
                <a:solidFill>
                  <a:schemeClr val="bg1"/>
                </a:solidFill>
              </a:rPr>
              <a:t>креативно</a:t>
            </a:r>
            <a:r>
              <a:rPr lang="ru-RU" sz="2000" i="1" dirty="0" smtClean="0">
                <a:solidFill>
                  <a:schemeClr val="bg1"/>
                </a:solidFill>
              </a:rPr>
              <a:t>  мыслить, придумывать что-то новое, используя доступные средства и обыденные вещи нужно развивать с самого детства. Одним из доступных способов такой творческой реализации, может служить 3 D ручка.</a:t>
            </a:r>
          </a:p>
          <a:p>
            <a:endParaRPr lang="ru-RU" sz="2000" i="1" dirty="0" smtClean="0">
              <a:solidFill>
                <a:schemeClr val="bg1"/>
              </a:solidFill>
            </a:endParaRPr>
          </a:p>
          <a:p>
            <a:endParaRPr lang="ru-RU" sz="2000" i="1" dirty="0" smtClean="0">
              <a:solidFill>
                <a:schemeClr val="bg1"/>
              </a:solidFill>
            </a:endParaRPr>
          </a:p>
          <a:p>
            <a:endParaRPr 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14" name="Рисунок 13" descr="photo_2024-09-11_10-16-30.jpg"/>
          <p:cNvPicPr>
            <a:picLocks noChangeAspect="1"/>
          </p:cNvPicPr>
          <p:nvPr/>
        </p:nvPicPr>
        <p:blipFill>
          <a:blip r:embed="rId4"/>
          <a:srcRect l="2478" t="10278" b="12778"/>
          <a:stretch>
            <a:fillRect/>
          </a:stretch>
        </p:blipFill>
        <p:spPr>
          <a:xfrm>
            <a:off x="7544885" y="466725"/>
            <a:ext cx="4085735" cy="571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20039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F134C2E-1409-409D-B966-79030F5800A4}"/>
              </a:ext>
            </a:extLst>
          </p:cNvPr>
          <p:cNvSpPr/>
          <p:nvPr/>
        </p:nvSpPr>
        <p:spPr>
          <a:xfrm>
            <a:off x="4057649" y="0"/>
            <a:ext cx="8134349" cy="6858000"/>
          </a:xfrm>
          <a:prstGeom prst="rect">
            <a:avLst/>
          </a:prstGeom>
          <a:solidFill>
            <a:srgbClr val="197F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i="1" dirty="0" smtClean="0"/>
              <a:t>Рисование 3 D ручкой позволяет развивать такие способности, как – пространственное мышление, </a:t>
            </a:r>
            <a:r>
              <a:rPr lang="ru-RU" sz="2000" i="1" dirty="0" err="1" smtClean="0"/>
              <a:t>креативное</a:t>
            </a:r>
            <a:r>
              <a:rPr lang="ru-RU" sz="2000" i="1" dirty="0" smtClean="0"/>
              <a:t> восприятие, </a:t>
            </a:r>
            <a:r>
              <a:rPr lang="ru-RU" sz="2000" i="1" dirty="0" err="1" smtClean="0"/>
              <a:t>цветовосприятие</a:t>
            </a:r>
            <a:r>
              <a:rPr lang="ru-RU" sz="2000" i="1" dirty="0" smtClean="0"/>
              <a:t>. А так же усидчивость, аккуратность и терпение. Так как это новый вид творчества, нет никаких догм и правил правильности выполнения того или иного объекта. Ребенок абсолютно свободен в своем творчестве. Сам ищет приемы и способы, опираясь только на свою фантазию.</a:t>
            </a:r>
          </a:p>
          <a:p>
            <a:endParaRPr lang="ru-RU" sz="2000" i="1" dirty="0" smtClean="0"/>
          </a:p>
          <a:p>
            <a:r>
              <a:rPr lang="ru-RU" sz="2000" i="1" dirty="0" smtClean="0"/>
              <a:t>Еще один аспект развития творческого воображения –это использования на занятиях по рисованию 3 D ручкой предметов, не предназначенных для этих целей изначально. Ребенок может разглядеть необходимую форму для рисования в бытовых предметах, например в необычном флаконе духов увидеть объект для рисования. В голове проработать идею использования этого объекта, дополнить деталями, продумать, как и с помощью чего эти детали будут собираться. Ему останется только выполнить эскиз задуманного и приступить к работе.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596F64A-9E23-40AA-AB92-E23CA8ADB17F}"/>
              </a:ext>
            </a:extLst>
          </p:cNvPr>
          <p:cNvSpPr/>
          <p:nvPr/>
        </p:nvSpPr>
        <p:spPr>
          <a:xfrm>
            <a:off x="1" y="0"/>
            <a:ext cx="334688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5">
            <a:extLst>
              <a:ext uri="{FF2B5EF4-FFF2-40B4-BE49-F238E27FC236}">
                <a16:creationId xmlns="" xmlns:a16="http://schemas.microsoft.com/office/drawing/2014/main" id="{BDFCB27A-61C1-40C9-9749-45715DB3C5E5}"/>
              </a:ext>
            </a:extLst>
          </p:cNvPr>
          <p:cNvSpPr txBox="1">
            <a:spLocks/>
          </p:cNvSpPr>
          <p:nvPr/>
        </p:nvSpPr>
        <p:spPr>
          <a:xfrm>
            <a:off x="5426105" y="3368827"/>
            <a:ext cx="61572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700" b="1" dirty="0">
              <a:solidFill>
                <a:srgbClr val="F3811A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7A0CEAD-CF31-493A-A205-2FBA63B7B8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" y="9841"/>
            <a:ext cx="1901999" cy="32055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22EF770A-1D7F-4D92-AE18-4AD7C09E1D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375" y="366323"/>
            <a:ext cx="1806744" cy="580650"/>
          </a:xfrm>
          <a:prstGeom prst="rect">
            <a:avLst/>
          </a:prstGeom>
        </p:spPr>
      </p:pic>
      <p:pic>
        <p:nvPicPr>
          <p:cNvPr id="14" name="Рисунок 13" descr="photo_2024-09-11_10-18-08.jpg"/>
          <p:cNvPicPr>
            <a:picLocks noChangeAspect="1"/>
          </p:cNvPicPr>
          <p:nvPr/>
        </p:nvPicPr>
        <p:blipFill>
          <a:blip r:embed="rId4"/>
          <a:srcRect l="14789" t="6389" b="28889"/>
          <a:stretch>
            <a:fillRect/>
          </a:stretch>
        </p:blipFill>
        <p:spPr>
          <a:xfrm>
            <a:off x="219075" y="3085827"/>
            <a:ext cx="2677120" cy="3604950"/>
          </a:xfrm>
          <a:prstGeom prst="rect">
            <a:avLst/>
          </a:prstGeom>
        </p:spPr>
      </p:pic>
      <p:pic>
        <p:nvPicPr>
          <p:cNvPr id="13" name="Рисунок 12" descr="photo_2024-09-11_10-16-57.jpg"/>
          <p:cNvPicPr>
            <a:picLocks noChangeAspect="1"/>
          </p:cNvPicPr>
          <p:nvPr/>
        </p:nvPicPr>
        <p:blipFill>
          <a:blip r:embed="rId5"/>
          <a:srcRect l="4201" t="10278" r="754" b="17917"/>
          <a:stretch>
            <a:fillRect/>
          </a:stretch>
        </p:blipFill>
        <p:spPr>
          <a:xfrm>
            <a:off x="1961780" y="742950"/>
            <a:ext cx="2019669" cy="27051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10796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F134C2E-1409-409D-B966-79030F5800A4}"/>
              </a:ext>
            </a:extLst>
          </p:cNvPr>
          <p:cNvSpPr/>
          <p:nvPr/>
        </p:nvSpPr>
        <p:spPr>
          <a:xfrm>
            <a:off x="1" y="0"/>
            <a:ext cx="5934074" cy="685800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9903AB4-8FA3-4F8C-BD57-F37575EA73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53505" cy="144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F5222093-919C-4BB9-9DF0-E85E5CA76C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326" y="320309"/>
            <a:ext cx="1425744" cy="4582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01" y="917912"/>
            <a:ext cx="561975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i="1" dirty="0" smtClean="0">
              <a:solidFill>
                <a:schemeClr val="bg1"/>
              </a:solidFill>
            </a:endParaRPr>
          </a:p>
          <a:p>
            <a:r>
              <a:rPr lang="ru-RU" i="1" dirty="0" smtClean="0">
                <a:solidFill>
                  <a:schemeClr val="bg1"/>
                </a:solidFill>
              </a:rPr>
              <a:t>На мой взгляд «горячие» 3D-ручки целесообразно использовать на уроках технологии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по следующим разделам: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1. «Создание изделий из поделочных материалов» и «Художественные ремесла».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Можно создавать оригинальные сувениры, оригинальные фигурки и украшения.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2. «Моделирование».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3. «Конструирование геометрических тел» при изучении блока «Черчение».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Выполнение куба, </a:t>
            </a:r>
            <a:r>
              <a:rPr lang="ru-RU" i="1" dirty="0" err="1" smtClean="0">
                <a:solidFill>
                  <a:schemeClr val="bg1"/>
                </a:solidFill>
              </a:rPr>
              <a:t>параллепипеда</a:t>
            </a:r>
            <a:r>
              <a:rPr lang="ru-RU" i="1" dirty="0" smtClean="0">
                <a:solidFill>
                  <a:schemeClr val="bg1"/>
                </a:solidFill>
              </a:rPr>
              <a:t>, пирамиды, призмы и др. объемных геометрических тел.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4. «Архитектурный проект». Возможность создания архитектурных сооружений: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здания, мосты, башни и др., предметов техники: машины, велосипеды, коляски, самолеты и т.д.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5. «Интерьер жилого дома». Создание предметов интерьера – столы, стулья,</a:t>
            </a:r>
          </a:p>
          <a:p>
            <a:r>
              <a:rPr lang="ru-RU" i="1" dirty="0" smtClean="0">
                <a:solidFill>
                  <a:schemeClr val="bg1"/>
                </a:solidFill>
              </a:rPr>
              <a:t>шкафы, диваны, посуда, вазы, цветы и т.д.</a:t>
            </a:r>
            <a:endParaRPr lang="ru-RU" sz="2000" i="1" dirty="0" smtClean="0">
              <a:solidFill>
                <a:schemeClr val="bg1"/>
              </a:solidFill>
            </a:endParaRPr>
          </a:p>
          <a:p>
            <a:endParaRPr lang="ru-RU" sz="2000" i="1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photo_2024-09-11_10-19-14.jpg"/>
          <p:cNvPicPr>
            <a:picLocks noChangeAspect="1"/>
          </p:cNvPicPr>
          <p:nvPr/>
        </p:nvPicPr>
        <p:blipFill>
          <a:blip r:embed="rId4"/>
          <a:srcRect l="9704" t="1071" r="4075" b="11429"/>
          <a:stretch>
            <a:fillRect/>
          </a:stretch>
        </p:blipFill>
        <p:spPr>
          <a:xfrm>
            <a:off x="6010275" y="133350"/>
            <a:ext cx="4076700" cy="2333625"/>
          </a:xfrm>
          <a:prstGeom prst="rect">
            <a:avLst/>
          </a:prstGeom>
        </p:spPr>
      </p:pic>
      <p:pic>
        <p:nvPicPr>
          <p:cNvPr id="12" name="Рисунок 11" descr="photo_2024-09-11_10-19-04.jpg"/>
          <p:cNvPicPr>
            <a:picLocks noChangeAspect="1"/>
          </p:cNvPicPr>
          <p:nvPr/>
        </p:nvPicPr>
        <p:blipFill>
          <a:blip r:embed="rId5"/>
          <a:srcRect l="1247" t="21667" r="508" b="10556"/>
          <a:stretch>
            <a:fillRect/>
          </a:stretch>
        </p:blipFill>
        <p:spPr>
          <a:xfrm>
            <a:off x="9961979" y="666750"/>
            <a:ext cx="2087146" cy="2552700"/>
          </a:xfrm>
          <a:prstGeom prst="rect">
            <a:avLst/>
          </a:prstGeom>
        </p:spPr>
      </p:pic>
      <p:pic>
        <p:nvPicPr>
          <p:cNvPr id="16" name="Рисунок 15" descr="photo_2024-09-11_10-19-0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1299" y="3307556"/>
            <a:ext cx="4733925" cy="35504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24108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E63BA60D-1D3B-4718-9ED7-1B11BE39191A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B3F1EB1A-8330-4481-AA00-54A627C23E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38" y="411724"/>
            <a:ext cx="911354" cy="15453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9B0F153-0358-45C1-B8A0-13B82446D1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73"/>
            <a:ext cx="1251284" cy="1785286"/>
          </a:xfrm>
          <a:prstGeom prst="rect">
            <a:avLst/>
          </a:prstGeom>
        </p:spPr>
      </p:pic>
      <p:pic>
        <p:nvPicPr>
          <p:cNvPr id="19" name="Рисунок 18" descr="photo_2024-09-11_10-18-22.jpg"/>
          <p:cNvPicPr>
            <a:picLocks noChangeAspect="1"/>
          </p:cNvPicPr>
          <p:nvPr/>
        </p:nvPicPr>
        <p:blipFill>
          <a:blip r:embed="rId4"/>
          <a:srcRect t="22778" r="8387"/>
          <a:stretch>
            <a:fillRect/>
          </a:stretch>
        </p:blipFill>
        <p:spPr>
          <a:xfrm>
            <a:off x="1848198" y="247649"/>
            <a:ext cx="1980852" cy="2960131"/>
          </a:xfrm>
          <a:prstGeom prst="rect">
            <a:avLst/>
          </a:prstGeom>
        </p:spPr>
      </p:pic>
      <p:pic>
        <p:nvPicPr>
          <p:cNvPr id="20" name="Рисунок 19" descr="photo_2024-09-11_10-18-37.jpg"/>
          <p:cNvPicPr>
            <a:picLocks noChangeAspect="1"/>
          </p:cNvPicPr>
          <p:nvPr/>
        </p:nvPicPr>
        <p:blipFill>
          <a:blip r:embed="rId5"/>
          <a:srcRect l="15528" t="10000" r="2478" b="16250"/>
          <a:stretch>
            <a:fillRect/>
          </a:stretch>
        </p:blipFill>
        <p:spPr>
          <a:xfrm>
            <a:off x="356784" y="2447925"/>
            <a:ext cx="1881591" cy="3000375"/>
          </a:xfrm>
          <a:prstGeom prst="rect">
            <a:avLst/>
          </a:prstGeom>
        </p:spPr>
      </p:pic>
      <p:pic>
        <p:nvPicPr>
          <p:cNvPr id="22" name="Рисунок 21" descr="photo_2024-09-11_10-18-17.jpg"/>
          <p:cNvPicPr>
            <a:picLocks noChangeAspect="1"/>
          </p:cNvPicPr>
          <p:nvPr/>
        </p:nvPicPr>
        <p:blipFill>
          <a:blip r:embed="rId6"/>
          <a:srcRect l="5679" t="18750"/>
          <a:stretch>
            <a:fillRect/>
          </a:stretch>
        </p:blipFill>
        <p:spPr>
          <a:xfrm>
            <a:off x="3190874" y="3014082"/>
            <a:ext cx="2267545" cy="3462918"/>
          </a:xfrm>
          <a:prstGeom prst="rect">
            <a:avLst/>
          </a:prstGeom>
        </p:spPr>
      </p:pic>
      <p:pic>
        <p:nvPicPr>
          <p:cNvPr id="24" name="Рисунок 23" descr="photo_2024-09-11_10-18-48.jpg"/>
          <p:cNvPicPr>
            <a:picLocks noChangeAspect="1"/>
          </p:cNvPicPr>
          <p:nvPr/>
        </p:nvPicPr>
        <p:blipFill>
          <a:blip r:embed="rId7"/>
          <a:srcRect l="2724" t="3750" r="1985" b="27222"/>
          <a:stretch>
            <a:fillRect/>
          </a:stretch>
        </p:blipFill>
        <p:spPr>
          <a:xfrm>
            <a:off x="4966090" y="504825"/>
            <a:ext cx="2425310" cy="3114675"/>
          </a:xfrm>
          <a:prstGeom prst="rect">
            <a:avLst/>
          </a:prstGeom>
        </p:spPr>
      </p:pic>
      <p:pic>
        <p:nvPicPr>
          <p:cNvPr id="25" name="Рисунок 24" descr="photo_2024-09-11_10-18-32.jpg"/>
          <p:cNvPicPr>
            <a:picLocks noChangeAspect="1"/>
          </p:cNvPicPr>
          <p:nvPr/>
        </p:nvPicPr>
        <p:blipFill>
          <a:blip r:embed="rId8"/>
          <a:srcRect l="262" t="12083" b="8470"/>
          <a:stretch>
            <a:fillRect/>
          </a:stretch>
        </p:blipFill>
        <p:spPr>
          <a:xfrm>
            <a:off x="8067675" y="495300"/>
            <a:ext cx="2124670" cy="3000375"/>
          </a:xfrm>
          <a:prstGeom prst="rect">
            <a:avLst/>
          </a:prstGeom>
        </p:spPr>
      </p:pic>
      <p:pic>
        <p:nvPicPr>
          <p:cNvPr id="26" name="Рисунок 25" descr="photo_2024-09-11_10-18-42.jpg"/>
          <p:cNvPicPr>
            <a:picLocks noChangeAspect="1"/>
          </p:cNvPicPr>
          <p:nvPr/>
        </p:nvPicPr>
        <p:blipFill>
          <a:blip r:embed="rId9"/>
          <a:srcRect l="1985" t="11111" r="2231" b="8194"/>
          <a:stretch>
            <a:fillRect/>
          </a:stretch>
        </p:blipFill>
        <p:spPr>
          <a:xfrm>
            <a:off x="9737714" y="3248025"/>
            <a:ext cx="2225686" cy="3324225"/>
          </a:xfrm>
          <a:prstGeom prst="rect">
            <a:avLst/>
          </a:prstGeom>
        </p:spPr>
      </p:pic>
      <p:pic>
        <p:nvPicPr>
          <p:cNvPr id="40" name="Рисунок 39" descr="photo_2024-09-11_10-18-27.jpg"/>
          <p:cNvPicPr>
            <a:picLocks noChangeAspect="1"/>
          </p:cNvPicPr>
          <p:nvPr/>
        </p:nvPicPr>
        <p:blipFill>
          <a:blip r:embed="rId10"/>
          <a:srcRect l="262" t="9444" r="15" b="12500"/>
          <a:stretch>
            <a:fillRect/>
          </a:stretch>
        </p:blipFill>
        <p:spPr>
          <a:xfrm>
            <a:off x="6787377" y="3467100"/>
            <a:ext cx="2299473" cy="31908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3824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E63BA60D-1D3B-4718-9ED7-1B11BE39191A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B3F1EB1A-8330-4481-AA00-54A627C23E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38" y="411724"/>
            <a:ext cx="911354" cy="15453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9B0F153-0358-45C1-B8A0-13B82446D1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73"/>
            <a:ext cx="1251284" cy="1785286"/>
          </a:xfrm>
          <a:prstGeom prst="rect">
            <a:avLst/>
          </a:prstGeom>
        </p:spPr>
      </p:pic>
      <p:pic>
        <p:nvPicPr>
          <p:cNvPr id="12" name="Рисунок 11" descr="photo_2024-09-11_10-17-04.jpg"/>
          <p:cNvPicPr>
            <a:picLocks noChangeAspect="1"/>
          </p:cNvPicPr>
          <p:nvPr/>
        </p:nvPicPr>
        <p:blipFill>
          <a:blip r:embed="rId4"/>
          <a:srcRect l="12161" t="5277" r="20465"/>
          <a:stretch>
            <a:fillRect/>
          </a:stretch>
        </p:blipFill>
        <p:spPr>
          <a:xfrm>
            <a:off x="1504949" y="214800"/>
            <a:ext cx="3124201" cy="2477564"/>
          </a:xfrm>
          <a:prstGeom prst="rect">
            <a:avLst/>
          </a:prstGeom>
        </p:spPr>
      </p:pic>
      <p:pic>
        <p:nvPicPr>
          <p:cNvPr id="13" name="Рисунок 12" descr="photo_2024-09-11_10-17-14.jpg"/>
          <p:cNvPicPr>
            <a:picLocks noChangeAspect="1"/>
          </p:cNvPicPr>
          <p:nvPr/>
        </p:nvPicPr>
        <p:blipFill>
          <a:blip r:embed="rId5"/>
          <a:srcRect l="6128" r="6364"/>
          <a:stretch>
            <a:fillRect/>
          </a:stretch>
        </p:blipFill>
        <p:spPr>
          <a:xfrm>
            <a:off x="200024" y="2898730"/>
            <a:ext cx="4152901" cy="2676892"/>
          </a:xfrm>
          <a:prstGeom prst="rect">
            <a:avLst/>
          </a:prstGeom>
        </p:spPr>
      </p:pic>
      <p:pic>
        <p:nvPicPr>
          <p:cNvPr id="14" name="Рисунок 13" descr="photo_2024-09-11_10-17-21.jpg"/>
          <p:cNvPicPr>
            <a:picLocks noChangeAspect="1"/>
          </p:cNvPicPr>
          <p:nvPr/>
        </p:nvPicPr>
        <p:blipFill>
          <a:blip r:embed="rId6"/>
          <a:srcRect l="5580" t="14444" r="7617"/>
          <a:stretch>
            <a:fillRect/>
          </a:stretch>
        </p:blipFill>
        <p:spPr>
          <a:xfrm>
            <a:off x="4442299" y="3362324"/>
            <a:ext cx="5054126" cy="2809875"/>
          </a:xfrm>
          <a:prstGeom prst="rect">
            <a:avLst/>
          </a:prstGeom>
        </p:spPr>
      </p:pic>
      <p:pic>
        <p:nvPicPr>
          <p:cNvPr id="15" name="Рисунок 14" descr="photo_2024-09-11_10-17-5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05248" y="3981450"/>
            <a:ext cx="2586752" cy="2590800"/>
          </a:xfrm>
          <a:prstGeom prst="rect">
            <a:avLst/>
          </a:prstGeom>
        </p:spPr>
      </p:pic>
      <p:pic>
        <p:nvPicPr>
          <p:cNvPr id="16" name="Рисунок 15" descr="photo_2024-09-11_10-17-34.jpg"/>
          <p:cNvPicPr>
            <a:picLocks noChangeAspect="1"/>
          </p:cNvPicPr>
          <p:nvPr/>
        </p:nvPicPr>
        <p:blipFill>
          <a:blip r:embed="rId8"/>
          <a:srcRect l="262" t="14306" r="1739" b="31250"/>
          <a:stretch>
            <a:fillRect/>
          </a:stretch>
        </p:blipFill>
        <p:spPr>
          <a:xfrm>
            <a:off x="7772399" y="142779"/>
            <a:ext cx="3152775" cy="3105246"/>
          </a:xfrm>
          <a:prstGeom prst="rect">
            <a:avLst/>
          </a:prstGeom>
        </p:spPr>
      </p:pic>
      <p:pic>
        <p:nvPicPr>
          <p:cNvPr id="17" name="Рисунок 16" descr="photo_2024-09-11_10-17-39.jpg"/>
          <p:cNvPicPr>
            <a:picLocks noChangeAspect="1"/>
          </p:cNvPicPr>
          <p:nvPr/>
        </p:nvPicPr>
        <p:blipFill>
          <a:blip r:embed="rId9"/>
          <a:srcRect l="262" t="10000" r="1493" b="24722"/>
          <a:stretch>
            <a:fillRect/>
          </a:stretch>
        </p:blipFill>
        <p:spPr>
          <a:xfrm>
            <a:off x="5154768" y="295275"/>
            <a:ext cx="2150907" cy="2533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3824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E63BA60D-1D3B-4718-9ED7-1B11BE39191A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B3F1EB1A-8330-4481-AA00-54A627C23E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38" y="411724"/>
            <a:ext cx="911354" cy="15453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9B0F153-0358-45C1-B8A0-13B82446D1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73"/>
            <a:ext cx="1251284" cy="1785286"/>
          </a:xfrm>
          <a:prstGeom prst="rect">
            <a:avLst/>
          </a:prstGeom>
        </p:spPr>
      </p:pic>
      <p:pic>
        <p:nvPicPr>
          <p:cNvPr id="11" name="Рисунок 10" descr="photo_2024-09-11_10-19-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0088" y="3505200"/>
            <a:ext cx="3320143" cy="2905125"/>
          </a:xfrm>
          <a:prstGeom prst="rect">
            <a:avLst/>
          </a:prstGeom>
        </p:spPr>
      </p:pic>
      <p:pic>
        <p:nvPicPr>
          <p:cNvPr id="18" name="Рисунок 17" descr="photo_2024-09-11_10-19-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93670" y="0"/>
            <a:ext cx="2933558" cy="3781424"/>
          </a:xfrm>
          <a:prstGeom prst="rect">
            <a:avLst/>
          </a:prstGeom>
        </p:spPr>
      </p:pic>
      <p:pic>
        <p:nvPicPr>
          <p:cNvPr id="19" name="Рисунок 18" descr="photo_2024-09-11_10-19-3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78207" y="3162300"/>
            <a:ext cx="2846345" cy="3533775"/>
          </a:xfrm>
          <a:prstGeom prst="rect">
            <a:avLst/>
          </a:prstGeom>
        </p:spPr>
      </p:pic>
      <p:pic>
        <p:nvPicPr>
          <p:cNvPr id="20" name="Рисунок 19" descr="photo_2024-09-11_10-19-3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4850" y="180975"/>
            <a:ext cx="2724149" cy="37574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3824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C5BE152B-7FE6-4F6C-A248-88A942789169}"/>
              </a:ext>
            </a:extLst>
          </p:cNvPr>
          <p:cNvSpPr txBox="1">
            <a:spLocks/>
          </p:cNvSpPr>
          <p:nvPr/>
        </p:nvSpPr>
        <p:spPr>
          <a:xfrm>
            <a:off x="477980" y="1365299"/>
            <a:ext cx="9002904" cy="36278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Roboto Condensed" panose="020B0604020202020204" charset="0"/>
              </a:rPr>
              <a:t>СПАСИБО ЗА ВНИМАНИЕ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Roboto Condensed" panose="020B0604020202020204" charset="0"/>
              </a:rPr>
              <a:t>!</a:t>
            </a:r>
            <a:endParaRPr lang="ru-RU" sz="4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5D3C238-5FD1-4EC2-AF8A-9F387FB158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93" y="266538"/>
            <a:ext cx="2209804" cy="7101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ACD6044-493C-43A8-9D18-E4590B51A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819" y="5538212"/>
            <a:ext cx="7762378" cy="9276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2FDEA9AE-C239-4BCF-8ED6-72446DE115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9" y="0"/>
            <a:ext cx="809884" cy="1366404"/>
          </a:xfrm>
          <a:prstGeom prst="rect">
            <a:avLst/>
          </a:prstGeom>
        </p:spPr>
      </p:pic>
      <p:pic>
        <p:nvPicPr>
          <p:cNvPr id="7" name="Рисунок 6" descr="photo_2024-09-11_10-17-28.jpg"/>
          <p:cNvPicPr>
            <a:picLocks noChangeAspect="1"/>
          </p:cNvPicPr>
          <p:nvPr/>
        </p:nvPicPr>
        <p:blipFill>
          <a:blip r:embed="rId6"/>
          <a:srcRect l="1739" t="14028" r="15" b="33055"/>
          <a:stretch>
            <a:fillRect/>
          </a:stretch>
        </p:blipFill>
        <p:spPr>
          <a:xfrm>
            <a:off x="3990975" y="190500"/>
            <a:ext cx="3800475" cy="36290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7147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оиро 95 лет 3">
      <a:dk1>
        <a:srgbClr val="197F90"/>
      </a:dk1>
      <a:lt1>
        <a:srgbClr val="FFFFFF"/>
      </a:lt1>
      <a:dk2>
        <a:srgbClr val="197F90"/>
      </a:dk2>
      <a:lt2>
        <a:srgbClr val="B2B2B2"/>
      </a:lt2>
      <a:accent1>
        <a:srgbClr val="197F90"/>
      </a:accent1>
      <a:accent2>
        <a:srgbClr val="FF6600"/>
      </a:accent2>
      <a:accent3>
        <a:srgbClr val="D8D8D8"/>
      </a:accent3>
      <a:accent4>
        <a:srgbClr val="FF6600"/>
      </a:accent4>
      <a:accent5>
        <a:srgbClr val="197F90"/>
      </a:accent5>
      <a:accent6>
        <a:srgbClr val="FF6600"/>
      </a:accent6>
      <a:hlink>
        <a:srgbClr val="197F90"/>
      </a:hlink>
      <a:folHlink>
        <a:srgbClr val="FF6600"/>
      </a:folHlink>
    </a:clrScheme>
    <a:fontScheme name="Соиро 95 4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403</Words>
  <Application>Microsoft Office PowerPoint</Application>
  <PresentationFormat>Произвольный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3Д технологии:  3д ручка в образовательном процессе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</dc:title>
  <dc:creator>пк-56</dc:creator>
  <cp:lastModifiedBy>Елизавета</cp:lastModifiedBy>
  <cp:revision>69</cp:revision>
  <dcterms:created xsi:type="dcterms:W3CDTF">2021-10-07T10:20:40Z</dcterms:created>
  <dcterms:modified xsi:type="dcterms:W3CDTF">2025-10-29T17:19:42Z</dcterms:modified>
</cp:coreProperties>
</file>