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1" r:id="rId3"/>
    <p:sldId id="256" r:id="rId4"/>
    <p:sldId id="257" r:id="rId5"/>
    <p:sldId id="258" r:id="rId6"/>
    <p:sldId id="259" r:id="rId7"/>
    <p:sldId id="260" r:id="rId8"/>
    <p:sldId id="262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88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9AE34C-3DE7-4977-B3CA-6F39F8A1BA6E}" type="datetimeFigureOut">
              <a:rPr lang="ru-RU" smtClean="0"/>
              <a:t>07.01.2018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555E04-1DE4-4E1E-98F0-86F2C7254A2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9AE34C-3DE7-4977-B3CA-6F39F8A1BA6E}" type="datetimeFigureOut">
              <a:rPr lang="ru-RU" smtClean="0"/>
              <a:t>07.01.2018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555E04-1DE4-4E1E-98F0-86F2C7254A2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9AE34C-3DE7-4977-B3CA-6F39F8A1BA6E}" type="datetimeFigureOut">
              <a:rPr lang="ru-RU" smtClean="0"/>
              <a:t>07.01.2018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555E04-1DE4-4E1E-98F0-86F2C7254A2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9AE34C-3DE7-4977-B3CA-6F39F8A1BA6E}" type="datetimeFigureOut">
              <a:rPr lang="ru-RU" smtClean="0"/>
              <a:t>07.01.2018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555E04-1DE4-4E1E-98F0-86F2C7254A2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9AE34C-3DE7-4977-B3CA-6F39F8A1BA6E}" type="datetimeFigureOut">
              <a:rPr lang="ru-RU" smtClean="0"/>
              <a:t>07.01.2018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555E04-1DE4-4E1E-98F0-86F2C7254A2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9AE34C-3DE7-4977-B3CA-6F39F8A1BA6E}" type="datetimeFigureOut">
              <a:rPr lang="ru-RU" smtClean="0"/>
              <a:t>07.01.2018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555E04-1DE4-4E1E-98F0-86F2C7254A2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9AE34C-3DE7-4977-B3CA-6F39F8A1BA6E}" type="datetimeFigureOut">
              <a:rPr lang="ru-RU" smtClean="0"/>
              <a:t>07.01.2018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555E04-1DE4-4E1E-98F0-86F2C7254A2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9AE34C-3DE7-4977-B3CA-6F39F8A1BA6E}" type="datetimeFigureOut">
              <a:rPr lang="ru-RU" smtClean="0"/>
              <a:t>07.01.2018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555E04-1DE4-4E1E-98F0-86F2C7254A2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9AE34C-3DE7-4977-B3CA-6F39F8A1BA6E}" type="datetimeFigureOut">
              <a:rPr lang="ru-RU" smtClean="0"/>
              <a:t>07.01.2018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555E04-1DE4-4E1E-98F0-86F2C7254A2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9AE34C-3DE7-4977-B3CA-6F39F8A1BA6E}" type="datetimeFigureOut">
              <a:rPr lang="ru-RU" smtClean="0"/>
              <a:t>07.01.2018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555E04-1DE4-4E1E-98F0-86F2C7254A2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9AE34C-3DE7-4977-B3CA-6F39F8A1BA6E}" type="datetimeFigureOut">
              <a:rPr lang="ru-RU" smtClean="0"/>
              <a:t>07.01.2018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555E04-1DE4-4E1E-98F0-86F2C7254A2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9AE34C-3DE7-4977-B3CA-6F39F8A1BA6E}" type="datetimeFigureOut">
              <a:rPr lang="ru-RU" smtClean="0"/>
              <a:t>07.01.2018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555E04-1DE4-4E1E-98F0-86F2C7254A25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 descr="img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5" name="Рисунок 4" descr="131887185_16a.png"/>
          <p:cNvPicPr>
            <a:picLocks noChangeAspect="1"/>
          </p:cNvPicPr>
          <p:nvPr/>
        </p:nvPicPr>
        <p:blipFill>
          <a:blip r:embed="rId3" cstate="print"/>
          <a:srcRect l="1471" t="2215" r="2941" b="6981"/>
          <a:stretch>
            <a:fillRect/>
          </a:stretch>
        </p:blipFill>
        <p:spPr>
          <a:xfrm>
            <a:off x="2051720" y="1268760"/>
            <a:ext cx="4680520" cy="2952328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6" name="TextBox 5"/>
          <p:cNvSpPr txBox="1"/>
          <p:nvPr/>
        </p:nvSpPr>
        <p:spPr>
          <a:xfrm>
            <a:off x="905717" y="4509120"/>
            <a:ext cx="7533601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000" b="1" i="1" dirty="0" smtClean="0">
                <a:solidFill>
                  <a:schemeClr val="accent2">
                    <a:lumMod val="50000"/>
                  </a:schemeClr>
                </a:solidFill>
              </a:rPr>
              <a:t>Мастер-класс  « Божье око – </a:t>
            </a:r>
            <a:r>
              <a:rPr lang="ru-RU" sz="2000" b="1" i="1" dirty="0" err="1" smtClean="0">
                <a:solidFill>
                  <a:schemeClr val="accent2">
                    <a:lumMod val="50000"/>
                  </a:schemeClr>
                </a:solidFill>
              </a:rPr>
              <a:t>обереговая</a:t>
            </a:r>
            <a:r>
              <a:rPr lang="ru-RU" sz="2000" b="1" i="1" dirty="0" smtClean="0">
                <a:solidFill>
                  <a:schemeClr val="accent2">
                    <a:lumMod val="50000"/>
                  </a:schemeClr>
                </a:solidFill>
              </a:rPr>
              <a:t> кукла наших предков» </a:t>
            </a:r>
          </a:p>
          <a:p>
            <a:pPr algn="ctr"/>
            <a:r>
              <a:rPr lang="ru-RU" sz="2000" b="1" i="1" dirty="0" smtClean="0">
                <a:solidFill>
                  <a:schemeClr val="accent2">
                    <a:lumMod val="50000"/>
                  </a:schemeClr>
                </a:solidFill>
              </a:rPr>
              <a:t>учителя технологии МОУ СОШ с.Фёдоровка им. </a:t>
            </a:r>
            <a:r>
              <a:rPr lang="ru-RU" sz="2000" b="1" i="1" dirty="0" err="1" smtClean="0">
                <a:solidFill>
                  <a:schemeClr val="accent2">
                    <a:lumMod val="50000"/>
                  </a:schemeClr>
                </a:solidFill>
              </a:rPr>
              <a:t>И.С.Гавва</a:t>
            </a:r>
            <a:endParaRPr lang="ru-RU" sz="2000" b="1" i="1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algn="ctr"/>
            <a:r>
              <a:rPr lang="ru-RU" sz="2000" b="1" i="1" dirty="0" err="1" smtClean="0">
                <a:solidFill>
                  <a:schemeClr val="accent2">
                    <a:lumMod val="50000"/>
                  </a:schemeClr>
                </a:solidFill>
              </a:rPr>
              <a:t>Каменьщиковой</a:t>
            </a:r>
            <a:r>
              <a:rPr lang="ru-RU" sz="2000" b="1" i="1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sz="2000" b="1" i="1" dirty="0">
                <a:solidFill>
                  <a:schemeClr val="accent2">
                    <a:lumMod val="50000"/>
                  </a:schemeClr>
                </a:solidFill>
              </a:rPr>
              <a:t>И</a:t>
            </a:r>
            <a:r>
              <a:rPr lang="ru-RU" sz="2000" b="1" i="1" dirty="0" smtClean="0">
                <a:solidFill>
                  <a:schemeClr val="accent2">
                    <a:lumMod val="50000"/>
                  </a:schemeClr>
                </a:solidFill>
              </a:rPr>
              <a:t>рины Ивановны </a:t>
            </a:r>
            <a:endParaRPr lang="ru-RU" b="1" i="1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 spd="med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 descr="img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79512" y="980728"/>
            <a:ext cx="8712968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/>
              <a:t>Цель:</a:t>
            </a:r>
            <a:r>
              <a:rPr lang="ru-RU" sz="2000" dirty="0" smtClean="0"/>
              <a:t> Передача личного профессионального опыта в сфере творческой и педагогической деятельности. Повышение профессионального мастерства педагогов в процессе освоения опыта изготовления </a:t>
            </a:r>
            <a:r>
              <a:rPr lang="ru-RU" sz="2000" dirty="0" err="1" smtClean="0"/>
              <a:t>обереговой</a:t>
            </a:r>
            <a:r>
              <a:rPr lang="ru-RU" sz="2000" dirty="0" smtClean="0"/>
              <a:t> куклы «Божье око».</a:t>
            </a:r>
          </a:p>
          <a:p>
            <a:r>
              <a:rPr lang="ru-RU" sz="2000" b="1" dirty="0" smtClean="0"/>
              <a:t>Задачи:</a:t>
            </a:r>
          </a:p>
          <a:p>
            <a:pPr>
              <a:buFont typeface="Wingdings" pitchFamily="2" charset="2"/>
              <a:buChar char="v"/>
            </a:pPr>
            <a:r>
              <a:rPr lang="ru-RU" sz="2000" dirty="0"/>
              <a:t> </a:t>
            </a:r>
            <a:r>
              <a:rPr lang="ru-RU" sz="2000" dirty="0" smtClean="0"/>
              <a:t>формирование представления об изготовлении народной  куклы, как атрибута духовной культуры русского народа;</a:t>
            </a:r>
          </a:p>
          <a:p>
            <a:pPr>
              <a:buFont typeface="Wingdings" pitchFamily="2" charset="2"/>
              <a:buChar char="v"/>
            </a:pPr>
            <a:r>
              <a:rPr lang="ru-RU" sz="2000" dirty="0" smtClean="0"/>
              <a:t> привитие интереса к изготовлению </a:t>
            </a:r>
            <a:r>
              <a:rPr lang="ru-RU" sz="2000" dirty="0" err="1" smtClean="0"/>
              <a:t>обереговых</a:t>
            </a:r>
            <a:r>
              <a:rPr lang="ru-RU" sz="2000" dirty="0" smtClean="0"/>
              <a:t>, обрядовых и игровых кукол;</a:t>
            </a:r>
          </a:p>
          <a:p>
            <a:pPr>
              <a:buFont typeface="Wingdings" pitchFamily="2" charset="2"/>
              <a:buChar char="v"/>
            </a:pPr>
            <a:r>
              <a:rPr lang="ru-RU" sz="2000" dirty="0"/>
              <a:t> </a:t>
            </a:r>
            <a:r>
              <a:rPr lang="ru-RU" sz="2000" dirty="0" smtClean="0"/>
              <a:t>создание игровой куклы по традиционной технологии;</a:t>
            </a:r>
          </a:p>
          <a:p>
            <a:pPr>
              <a:buFont typeface="Wingdings" pitchFamily="2" charset="2"/>
              <a:buChar char="v"/>
            </a:pPr>
            <a:r>
              <a:rPr lang="ru-RU" sz="2000" dirty="0"/>
              <a:t> </a:t>
            </a:r>
            <a:r>
              <a:rPr lang="ru-RU" sz="2000" dirty="0" smtClean="0"/>
              <a:t>развитие индивидуальных задатков и творческих способностей;</a:t>
            </a:r>
          </a:p>
          <a:p>
            <a:pPr>
              <a:buFont typeface="Wingdings" pitchFamily="2" charset="2"/>
              <a:buChar char="v"/>
            </a:pPr>
            <a:r>
              <a:rPr lang="ru-RU" sz="2000" dirty="0"/>
              <a:t> </a:t>
            </a:r>
            <a:r>
              <a:rPr lang="ru-RU" sz="2000" dirty="0" smtClean="0"/>
              <a:t>развитие коммуникативных навыков, доброжелательного отношения друг к другу;</a:t>
            </a:r>
          </a:p>
          <a:p>
            <a:pPr>
              <a:buFont typeface="Wingdings" pitchFamily="2" charset="2"/>
              <a:buChar char="v"/>
            </a:pPr>
            <a:r>
              <a:rPr lang="ru-RU" sz="2000" dirty="0"/>
              <a:t> </a:t>
            </a:r>
            <a:r>
              <a:rPr lang="ru-RU" sz="2000" dirty="0" smtClean="0"/>
              <a:t>снятие эмоционального и мышечного напряжения;</a:t>
            </a:r>
          </a:p>
          <a:p>
            <a:pPr>
              <a:buFont typeface="Wingdings" pitchFamily="2" charset="2"/>
              <a:buChar char="v"/>
            </a:pPr>
            <a:r>
              <a:rPr lang="ru-RU" sz="2000" dirty="0"/>
              <a:t> </a:t>
            </a:r>
            <a:r>
              <a:rPr lang="ru-RU" sz="2000" dirty="0" smtClean="0"/>
              <a:t>укрепление веры в личный потенциал;</a:t>
            </a:r>
          </a:p>
          <a:p>
            <a:pPr>
              <a:buFont typeface="Wingdings" pitchFamily="2" charset="2"/>
              <a:buChar char="v"/>
            </a:pPr>
            <a:r>
              <a:rPr lang="ru-RU" sz="2000" dirty="0"/>
              <a:t> </a:t>
            </a:r>
            <a:r>
              <a:rPr lang="ru-RU" sz="2000" dirty="0" smtClean="0"/>
              <a:t>настрой на удачу, счастье, добро и успех.</a:t>
            </a: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 descr="img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0" y="764704"/>
            <a:ext cx="9144000" cy="65171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/>
              <a:t>БОЖЬЕ ОКО, </a:t>
            </a:r>
            <a:r>
              <a:rPr lang="ru-RU" sz="2000" dirty="0" err="1" smtClean="0"/>
              <a:t>Коловрат</a:t>
            </a:r>
            <a:r>
              <a:rPr lang="ru-RU" sz="2000" dirty="0" smtClean="0"/>
              <a:t>, </a:t>
            </a:r>
            <a:r>
              <a:rPr lang="ru-RU" sz="2000" dirty="0" err="1" smtClean="0"/>
              <a:t>Мандала</a:t>
            </a:r>
            <a:r>
              <a:rPr lang="ru-RU" sz="2000" dirty="0" smtClean="0"/>
              <a:t>, </a:t>
            </a:r>
            <a:r>
              <a:rPr lang="ru-RU" sz="2000" dirty="0" err="1" smtClean="0"/>
              <a:t>Намка</a:t>
            </a:r>
            <a:r>
              <a:rPr lang="ru-RU" sz="2000" dirty="0" smtClean="0"/>
              <a:t>, </a:t>
            </a:r>
            <a:r>
              <a:rPr lang="ru-RU" sz="2000" dirty="0" err="1" smtClean="0"/>
              <a:t>Хорло</a:t>
            </a:r>
            <a:r>
              <a:rPr lang="ru-RU" sz="2000" dirty="0" smtClean="0"/>
              <a:t> - такой оберег встречается в самых разных  культурах по всему миру, например, у американских индейцев, индусов, африканцев, славян.</a:t>
            </a:r>
          </a:p>
          <a:p>
            <a:endParaRPr lang="ru-RU" sz="1050" dirty="0" smtClean="0"/>
          </a:p>
          <a:p>
            <a:r>
              <a:rPr lang="ru-RU" sz="2000" dirty="0" smtClean="0"/>
              <a:t>Оберег – это предмет для защиты. Оберег – оберегать, обладает способностью оберегать, спасает человека от опасностей, болезней, помогает в хозяйстве. Поэтому люди делали себе такие обереги сами.</a:t>
            </a:r>
          </a:p>
          <a:p>
            <a:endParaRPr lang="ru-RU" sz="1100" dirty="0"/>
          </a:p>
          <a:p>
            <a:r>
              <a:rPr lang="ru-RU" sz="2000" dirty="0" smtClean="0"/>
              <a:t>Славяне верили, что яркий и привлекающий внимание оберег заберет на себя негативную энергию случайного взгляда зашедшего в помещение человека. Это самая древняя </a:t>
            </a:r>
            <a:r>
              <a:rPr lang="ru-RU" sz="2000" dirty="0" err="1" smtClean="0"/>
              <a:t>обережная</a:t>
            </a:r>
            <a:r>
              <a:rPr lang="ru-RU" sz="2000" dirty="0" smtClean="0"/>
              <a:t> кукла наших предков - Око Бога, или Божье Око. </a:t>
            </a:r>
            <a:r>
              <a:rPr lang="ru-RU" sz="2000" dirty="0" smtClean="0"/>
              <a:t>Оберег</a:t>
            </a:r>
            <a:r>
              <a:rPr lang="ru-RU" sz="2000" dirty="0" smtClean="0"/>
              <a:t> оберегает и всех остальных жильцов дома от недоброго глаза.</a:t>
            </a:r>
          </a:p>
          <a:p>
            <a:r>
              <a:rPr lang="ru-RU" sz="2000" dirty="0" smtClean="0"/>
              <a:t>"Божье око" помещают над входной дверью в дом, комнату, над кроватью ребенка, в место, которое хорошо видно входящему человеку. Яркий и неожиданный образ оберега притягивает внимание входящего, который забывает о недобром намерении по отношению к владельцам дома.</a:t>
            </a:r>
          </a:p>
          <a:p>
            <a:r>
              <a:rPr lang="ru-RU" sz="2000" dirty="0" smtClean="0"/>
              <a:t>Развивает мелкую моторику рук детей, эстетические чувства и станет хорошей игрушкой и сувениром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endParaRPr lang="ru-RU" sz="2000" dirty="0" smtClean="0"/>
          </a:p>
          <a:p>
            <a:endParaRPr lang="ru-RU" sz="2000" dirty="0" smtClean="0"/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 descr="img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179512" y="991181"/>
            <a:ext cx="8784976" cy="49859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Arial" pitchFamily="34" charset="0"/>
              </a:rPr>
              <a:t>Делается этот оберег на основе равностороннего креста, основы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Arial" pitchFamily="34" charset="0"/>
              </a:rPr>
              <a:t>праиконы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Arial" pitchFamily="34" charset="0"/>
              </a:rPr>
              <a:t>. Такой крест - один из древнейших символов солнца. Именно крест, а не кружок с лучиками. Кружок с лучиками, как раз наоборот, считался у славян символом дождя.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dirty="0">
              <a:solidFill>
                <a:srgbClr val="000000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2000" dirty="0"/>
              <a:t>Крестообразная композиция выражает идею распространения сил добра или охраняющих сил на все четыре стороны света" (А.Б. Рыбаков, "Язычество древней Руси</a:t>
            </a:r>
            <a:r>
              <a:rPr lang="ru-RU" sz="2000" dirty="0" smtClean="0"/>
              <a:t>").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z="2000" dirty="0"/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2000" dirty="0" smtClean="0"/>
              <a:t>Божье око можно делать из ниток разных цветов. Желательно, чтобы нитки были натуральными. Вот некоторые смысловые обозначения цвета ниток: белый символизирует святыню, зеленый – жизнь, синий –тайну, красный – жертвенность, оранжевый – благодать Божью и его присутствие, </a:t>
            </a:r>
            <a:r>
              <a:rPr lang="ru-RU" sz="2000" dirty="0" err="1" smtClean="0"/>
              <a:t>голубой</a:t>
            </a:r>
            <a:r>
              <a:rPr lang="ru-RU" sz="2000" dirty="0" smtClean="0"/>
              <a:t> – чистоту и невинность, желтый цвет – </a:t>
            </a:r>
            <a:r>
              <a:rPr lang="ru-RU" sz="2000" dirty="0" err="1" smtClean="0"/>
              <a:t>цвет</a:t>
            </a:r>
            <a:r>
              <a:rPr lang="ru-RU" sz="2000" dirty="0" smtClean="0"/>
              <a:t> тепла и любви, пурпурный – победа, багряный – цвет величия, бирюзовый – цвет молодости, </a:t>
            </a:r>
            <a:r>
              <a:rPr lang="ru-RU" sz="2000" dirty="0" err="1" smtClean="0"/>
              <a:t>розовый</a:t>
            </a:r>
            <a:r>
              <a:rPr lang="ru-RU" sz="2000" dirty="0" smtClean="0"/>
              <a:t> – цвет – </a:t>
            </a:r>
            <a:r>
              <a:rPr lang="ru-RU" sz="2000" dirty="0" err="1" smtClean="0"/>
              <a:t>цвет</a:t>
            </a:r>
            <a:r>
              <a:rPr lang="ru-RU" sz="2000" dirty="0" smtClean="0"/>
              <a:t> детства.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 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17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 descr="img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79512" y="692696"/>
            <a:ext cx="8784976" cy="54630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/>
              <a:t>Материалы:</a:t>
            </a:r>
          </a:p>
          <a:p>
            <a:pPr marL="342900" indent="-342900">
              <a:buAutoNum type="arabicPeriod"/>
            </a:pPr>
            <a:r>
              <a:rPr lang="ru-RU" sz="2000" dirty="0" smtClean="0"/>
              <a:t>Две палочки одинаковой длины (шпажки для шашлыков, зубочистки, палочки из веточек).</a:t>
            </a:r>
          </a:p>
          <a:p>
            <a:pPr marL="342900" indent="-342900"/>
            <a:r>
              <a:rPr lang="ru-RU" sz="2000" dirty="0" smtClean="0"/>
              <a:t>Для равноконечного креста используются определенные породы дерева. Наиболее сильный </a:t>
            </a:r>
            <a:r>
              <a:rPr lang="ru-RU" sz="2000" dirty="0" err="1" smtClean="0"/>
              <a:t>обережный</a:t>
            </a:r>
            <a:r>
              <a:rPr lang="ru-RU" sz="2000" dirty="0" smtClean="0"/>
              <a:t> эффект у рябины. Следом за ней идет береза. Береза считалась счастливым солнечным деревом. Это для женщин. А мужчине, как правило, делается оберег из дуба. Металл и огонь запрещается в изготовлении и использовании оберега</a:t>
            </a:r>
          </a:p>
          <a:p>
            <a:r>
              <a:rPr lang="ru-RU" sz="2000" dirty="0" smtClean="0"/>
              <a:t>2. Цветные нитки.</a:t>
            </a:r>
            <a:r>
              <a:rPr lang="ru-RU" sz="2000" dirty="0"/>
              <a:t> </a:t>
            </a:r>
            <a:endParaRPr lang="ru-RU" sz="2000" dirty="0" smtClean="0"/>
          </a:p>
          <a:p>
            <a:endParaRPr lang="ru-RU" sz="900" dirty="0"/>
          </a:p>
          <a:p>
            <a:r>
              <a:rPr lang="ru-RU" sz="2000" dirty="0" smtClean="0"/>
              <a:t>Количество </a:t>
            </a:r>
            <a:r>
              <a:rPr lang="ru-RU" sz="2000" dirty="0"/>
              <a:t>разноцветных полос – это призываемые на помощь силы, а также – символическое обозначение поколений рода, хранящихся в памяти семьи.  К примеру, если вы обладаете знанием, кем был ваш прапрадедушка, то на вашем домашнем Божьем оке может быть четыре цветные полосы.</a:t>
            </a:r>
            <a:br>
              <a:rPr lang="ru-RU" sz="2000" dirty="0"/>
            </a:br>
            <a:r>
              <a:rPr lang="ru-RU" sz="2000" dirty="0"/>
              <a:t/>
            </a:r>
            <a:br>
              <a:rPr lang="ru-RU" sz="2000" dirty="0"/>
            </a:br>
            <a:r>
              <a:rPr lang="ru-RU" sz="2000" dirty="0"/>
              <a:t>При сотворении Божьего Ока необходимо руководствоваться прежде всего своим желанием, т.к. человек интуитивно чувствует, в какой поддержке он нуждается и оберег через усиление определённого цвета дает ему это</a:t>
            </a:r>
            <a:r>
              <a:rPr lang="ru-RU" sz="2000" dirty="0" smtClean="0"/>
              <a:t>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 descr="img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5" name="Рисунок 4" descr="0746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644008" y="1556792"/>
            <a:ext cx="4175221" cy="3971169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6" name="Рисунок 5" descr="0747 (1)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23528" y="1484784"/>
            <a:ext cx="3816424" cy="4032448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7" name="TextBox 6"/>
          <p:cNvSpPr txBox="1"/>
          <p:nvPr/>
        </p:nvSpPr>
        <p:spPr>
          <a:xfrm>
            <a:off x="2267744" y="836712"/>
            <a:ext cx="48401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i="1" dirty="0" smtClean="0">
                <a:solidFill>
                  <a:schemeClr val="accent2">
                    <a:lumMod val="75000"/>
                  </a:schemeClr>
                </a:solidFill>
              </a:rPr>
              <a:t>Схема изготовления оберега</a:t>
            </a:r>
            <a:endParaRPr lang="ru-RU" sz="2800" b="1" i="1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 descr="img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4097" name="Picture 1" descr="E:\школа 2017\20170902_174247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5400000">
            <a:off x="56498" y="1535790"/>
            <a:ext cx="3864430" cy="2898323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4098" name="Picture 2" descr="E:\школа 2017\20170902_174517.jpg"/>
          <p:cNvPicPr>
            <a:picLocks noChangeAspect="1" noChangeArrowheads="1"/>
          </p:cNvPicPr>
          <p:nvPr/>
        </p:nvPicPr>
        <p:blipFill>
          <a:blip r:embed="rId4" cstate="print"/>
          <a:srcRect l="8156" r="15098"/>
          <a:stretch>
            <a:fillRect/>
          </a:stretch>
        </p:blipFill>
        <p:spPr bwMode="auto">
          <a:xfrm>
            <a:off x="4499992" y="1052736"/>
            <a:ext cx="3936706" cy="3847154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7" name="Прямоугольник 6"/>
          <p:cNvSpPr/>
          <p:nvPr/>
        </p:nvSpPr>
        <p:spPr>
          <a:xfrm>
            <a:off x="179512" y="5013176"/>
            <a:ext cx="8712968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dirty="0" smtClean="0"/>
              <a:t>Пусть сделанные своими руками обереги от порчи и сглаза будут наполнены силой, добром и светлой энергетикой. Сам выбор оберега не так важен, как ваше желание уберечь себя и своих близких от всех возможных бед.</a:t>
            </a: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0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0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0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 descr="img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Горизонтальный свиток 5"/>
          <p:cNvSpPr/>
          <p:nvPr/>
        </p:nvSpPr>
        <p:spPr>
          <a:xfrm>
            <a:off x="1259632" y="1268760"/>
            <a:ext cx="6696744" cy="4248472"/>
          </a:xfrm>
          <a:prstGeom prst="horizontalScroll">
            <a:avLst/>
          </a:prstGeom>
          <a:solidFill>
            <a:srgbClr val="FFCC66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7" name="Рисунок 6" descr="img27.jpg"/>
          <p:cNvPicPr>
            <a:picLocks noChangeAspect="1"/>
          </p:cNvPicPr>
          <p:nvPr/>
        </p:nvPicPr>
        <p:blipFill>
          <a:blip r:embed="rId3" cstate="print"/>
          <a:srcRect l="8641" r="10712" b="33274"/>
          <a:stretch>
            <a:fillRect/>
          </a:stretch>
        </p:blipFill>
        <p:spPr>
          <a:xfrm>
            <a:off x="2051720" y="1988840"/>
            <a:ext cx="5400600" cy="2785467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CC66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178</TotalTime>
  <Words>593</Words>
  <Application>Microsoft Office PowerPoint</Application>
  <PresentationFormat>Экран (4:3)</PresentationFormat>
  <Paragraphs>35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18</cp:revision>
  <dcterms:created xsi:type="dcterms:W3CDTF">2018-01-07T15:14:48Z</dcterms:created>
  <dcterms:modified xsi:type="dcterms:W3CDTF">2018-01-07T18:12:55Z</dcterms:modified>
</cp:coreProperties>
</file>