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Relationship Id="rId4" Type="http://schemas.openxmlformats.org/officeDocument/2006/relationships/image" Target="../media/image3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30969-D4DB-4865-9610-112E65345218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117EF-489D-4ADB-8C81-86583C49E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Дистанционные уроки ЦДО "Эйдос" Eidos_Projects_Lesson_Task_01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(С)Центр дистанционного образования "Эйдос",2003 www.eidos;e-mail:info@eidos.ru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493A3-062D-443D-8929-AA3E92D59290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Дистанционные уроки ЦДО "Эйдос" Eidos_Projects_Lesson_Task_01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(С)Центр дистанционного образования "Эйдос",2003 www.eidos;e-mail:info@eidos.ru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AD39A-E365-42F9-86F7-D5F79E4904AD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27B114-BDCA-4562-A5DA-52A86780FA83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AA7B75-2A0A-4A8E-A2BA-4BD8956BF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Relationship Id="rId9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6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340768"/>
            <a:ext cx="792088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</a:p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ТЕХНОЛОГИИ</a:t>
            </a:r>
          </a:p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класс</a:t>
            </a:r>
          </a:p>
        </p:txBody>
      </p:sp>
      <p:sp>
        <p:nvSpPr>
          <p:cNvPr id="4099" name="Прямоугольник 5"/>
          <p:cNvSpPr>
            <a:spLocks noChangeArrowheads="1"/>
          </p:cNvSpPr>
          <p:nvPr/>
        </p:nvSpPr>
        <p:spPr bwMode="auto">
          <a:xfrm>
            <a:off x="4499992" y="4868863"/>
            <a:ext cx="4248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395288" y="115888"/>
            <a:ext cx="83531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Распределите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ниже перечисленные предметы (мебель и оборудование) по зонам их назначения.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Газовая (электрическая плита). 2. Обеденный стол. 3. Табуреты. 4. Разделочный стол. 5. Навесные шкафы. 6. Холодильник. 7. Микроволновая печь. 8. Посудомоечная машина. 9. Стулья. 10. Кухонный комбайн. 11. Миксер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781300"/>
            <a:ext cx="4103688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Зона кухни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6463" y="2781300"/>
            <a:ext cx="4103687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 Зона столовой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4076700"/>
            <a:ext cx="3455987" cy="2665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3800" y="4076700"/>
            <a:ext cx="3455988" cy="2665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944688" y="38957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408738" y="38957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ChangeArrowheads="1"/>
          </p:cNvSpPr>
          <p:nvPr/>
        </p:nvSpPr>
        <p:spPr bwMode="auto">
          <a:xfrm>
            <a:off x="323850" y="981075"/>
            <a:ext cx="856932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Blip>
                <a:blip r:embed="rId2"/>
              </a:buBlip>
            </a:pPr>
            <a:r>
              <a:rPr lang="ru-RU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Однорядное размещение оборудования - 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используется в случае, если размеры помещения весьма скромные или если часть кухни отведена под столовую зону </a:t>
            </a:r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2195736" y="3717032"/>
            <a:ext cx="5025876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149225" y="404813"/>
            <a:ext cx="8721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i="1">
                <a:solidFill>
                  <a:srgbClr val="0033CC"/>
                </a:solidFill>
                <a:latin typeface="Monotype Corsiva" pitchFamily="66" charset="0"/>
              </a:rPr>
              <a:t>Размещение мебели и оборудования на кухне</a:t>
            </a:r>
            <a:endParaRPr lang="ru-RU" sz="4000" i="1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8064500" cy="796925"/>
          </a:xfrm>
        </p:spPr>
        <p:txBody>
          <a:bodyPr>
            <a:no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  <a:t>   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	</a:t>
            </a:r>
            <a:endParaRPr lang="ru-RU" sz="2800" smtClean="0">
              <a:latin typeface="Times New Roman" pitchFamily="18" charset="0"/>
            </a:endParaRPr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auto">
          <a:xfrm>
            <a:off x="251520" y="1844824"/>
            <a:ext cx="35290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характерно для больших по площади пространств, при условии что кухня имеет близкую к квадратной форму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196752"/>
            <a:ext cx="4201641" cy="53285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115616" y="332656"/>
            <a:ext cx="6748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  <a:t>Двухрядное размещение оборудования -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229600" cy="868363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357188" y="1071563"/>
            <a:ext cx="84978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размещение кухонного гарнитура, в котором мойку и плиту располагают довольно близко друг к другу, оставляя между ними рабочую поверхность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4196698" cy="29523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573016"/>
            <a:ext cx="4238735" cy="29523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11560" y="476672"/>
            <a:ext cx="6121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Угловое размещение оборудования -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24744"/>
            <a:ext cx="3599618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3625072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573016"/>
            <a:ext cx="2327671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2484438" y="188913"/>
            <a:ext cx="3992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0033CC"/>
                </a:solidFill>
                <a:latin typeface="Monotype Corsiva" pitchFamily="66" charset="0"/>
              </a:rPr>
              <a:t>Оформление кухонь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179388" y="188913"/>
            <a:ext cx="88566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Из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предложенных предметов выберите изделия, являющиеся декоративными украшениями кухни </a:t>
            </a:r>
          </a:p>
        </p:txBody>
      </p:sp>
      <p:pic>
        <p:nvPicPr>
          <p:cNvPr id="18435" name="Рисунок 1" descr="j02997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96975"/>
            <a:ext cx="15351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684213" y="2708275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1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4211638" y="2781300"/>
            <a:ext cx="365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3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2484438" y="2708275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2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5940425" y="2781300"/>
            <a:ext cx="3635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4</a:t>
            </a: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755650" y="5516563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6</a:t>
            </a: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4643438" y="551656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8</a:t>
            </a:r>
          </a:p>
        </p:txBody>
      </p:sp>
      <p:sp>
        <p:nvSpPr>
          <p:cNvPr id="18442" name="TextBox 12"/>
          <p:cNvSpPr txBox="1">
            <a:spLocks noChangeArrowheads="1"/>
          </p:cNvSpPr>
          <p:nvPr/>
        </p:nvSpPr>
        <p:spPr bwMode="auto">
          <a:xfrm>
            <a:off x="2700338" y="5516563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7</a:t>
            </a:r>
          </a:p>
        </p:txBody>
      </p:sp>
      <p:sp>
        <p:nvSpPr>
          <p:cNvPr id="18443" name="TextBox 17"/>
          <p:cNvSpPr txBox="1">
            <a:spLocks noChangeArrowheads="1"/>
          </p:cNvSpPr>
          <p:nvPr/>
        </p:nvSpPr>
        <p:spPr bwMode="auto">
          <a:xfrm>
            <a:off x="7164388" y="5516563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9</a:t>
            </a:r>
          </a:p>
        </p:txBody>
      </p:sp>
      <p:pic>
        <p:nvPicPr>
          <p:cNvPr id="18444" name="Рисунок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628775"/>
            <a:ext cx="199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Рисунок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1268413"/>
            <a:ext cx="1368425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Рисунок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268413"/>
            <a:ext cx="17018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Рисунок 2" descr="j019928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1268413"/>
            <a:ext cx="1655763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TextBox 22"/>
          <p:cNvSpPr txBox="1">
            <a:spLocks noChangeArrowheads="1"/>
          </p:cNvSpPr>
          <p:nvPr/>
        </p:nvSpPr>
        <p:spPr bwMode="auto">
          <a:xfrm>
            <a:off x="8172450" y="2781300"/>
            <a:ext cx="3635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5</a:t>
            </a:r>
          </a:p>
        </p:txBody>
      </p:sp>
      <p:pic>
        <p:nvPicPr>
          <p:cNvPr id="18449" name="Рисунок 6" descr="j02341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3644900"/>
            <a:ext cx="13081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Рисунок 7" descr="j023426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4075" y="3573463"/>
            <a:ext cx="158432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Рисунок 8" descr="BD18217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0200" y="3716338"/>
            <a:ext cx="135096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Рисунок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888" y="3789363"/>
            <a:ext cx="2155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>
                <a:latin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</a:rPr>
            </a:br>
            <a:r>
              <a:rPr lang="ru-RU" sz="3600" smtClean="0">
                <a:latin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</a:rPr>
            </a:br>
            <a:r>
              <a:rPr lang="ru-RU" sz="3600" smtClean="0">
                <a:latin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</a:rPr>
            </a:br>
            <a:r>
              <a:rPr lang="ru-RU" sz="3600" smtClean="0">
                <a:latin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9459" name="Rectangle 1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	</a:t>
            </a:r>
            <a:endParaRPr lang="ru-RU" sz="2400" b="1" smtClean="0">
              <a:solidFill>
                <a:srgbClr val="0033CC"/>
              </a:solidFill>
            </a:endParaRPr>
          </a:p>
        </p:txBody>
      </p:sp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292725" y="476250"/>
            <a:ext cx="345598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Помещение кухни должно быть идеально чистым.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Особое внимание уделяется чистоте воздуха.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1"/>
            <a:ext cx="4248472" cy="57133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107950" y="908050"/>
            <a:ext cx="8785225" cy="58340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</a:rPr>
              <a:t>Рекомендации:</a:t>
            </a:r>
          </a:p>
          <a:p>
            <a:pPr algn="just" eaLnBrk="1" hangingPunct="1">
              <a:spcBef>
                <a:spcPts val="600"/>
              </a:spcBef>
              <a:buBlip>
                <a:blip r:embed="rId2"/>
              </a:buBlip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Обрабатывая продукты, клади их дальше от края стола;</a:t>
            </a:r>
          </a:p>
          <a:p>
            <a:pPr algn="just" eaLnBrk="1" hangingPunct="1">
              <a:spcBef>
                <a:spcPts val="600"/>
              </a:spcBef>
              <a:buBlip>
                <a:blip r:embed="rId2"/>
              </a:buBlip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Убирай пищевые продукты в ведро с крышкой и ежедневно выноси их в специальные баки;</a:t>
            </a:r>
          </a:p>
          <a:p>
            <a:pPr algn="just" eaLnBrk="1" hangingPunct="1">
              <a:spcBef>
                <a:spcPts val="600"/>
              </a:spcBef>
              <a:buBlip>
                <a:blip r:embed="rId2"/>
              </a:buBlip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Использованную посуду вымой сразу;</a:t>
            </a:r>
          </a:p>
          <a:p>
            <a:pPr algn="just" eaLnBrk="1" hangingPunct="1">
              <a:spcBef>
                <a:spcPts val="600"/>
              </a:spcBef>
              <a:buBlip>
                <a:blip r:embed="rId2"/>
              </a:buBlip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Для чистки, мытья и дезинфекции используй  специальные моющие средства.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algn="just" eaLnBrk="1" hangingPunct="1"/>
            <a:endParaRPr lang="ru-RU" sz="3600" dirty="0" smtClean="0">
              <a:latin typeface="Times New Roman" pitchFamily="18" charset="0"/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1619250" y="188913"/>
            <a:ext cx="582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33CC"/>
                </a:solidFill>
                <a:latin typeface="Monotype Corsiva" pitchFamily="66" charset="0"/>
              </a:rPr>
              <a:t>Санитарное состояние кухни</a:t>
            </a:r>
            <a:endParaRPr lang="ru-RU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Прямоугольник 3"/>
          <p:cNvSpPr>
            <a:spLocks noChangeArrowheads="1"/>
          </p:cNvSpPr>
          <p:nvPr/>
        </p:nvSpPr>
        <p:spPr bwMode="auto">
          <a:xfrm>
            <a:off x="323850" y="188913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Из предложенных предметов и бытовой химии выберите те, которые предназначены для уборки и поддержания чистоты на кухне.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79388" y="1628775"/>
          <a:ext cx="1439862" cy="1660525"/>
        </p:xfrm>
        <a:graphic>
          <a:graphicData uri="http://schemas.openxmlformats.org/presentationml/2006/ole">
            <p:oleObj spid="_x0000_s1026" name="Точечный рисунок" r:id="rId3" imgW="1819529" imgH="2190476" progId="PBrush">
              <p:embed/>
            </p:oleObj>
          </a:graphicData>
        </a:graphic>
      </p:graphicFrame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63713" y="1773238"/>
          <a:ext cx="2808287" cy="1296987"/>
        </p:xfrm>
        <a:graphic>
          <a:graphicData uri="http://schemas.openxmlformats.org/presentationml/2006/ole">
            <p:oleObj spid="_x0000_s1027" name="Точечный рисунок" r:id="rId4" imgW="2905531" imgH="1333333" progId="PBrush">
              <p:embed/>
            </p:oleObj>
          </a:graphicData>
        </a:graphic>
      </p:graphicFrame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787900" y="1557338"/>
          <a:ext cx="1744663" cy="2519362"/>
        </p:xfrm>
        <a:graphic>
          <a:graphicData uri="http://schemas.openxmlformats.org/presentationml/2006/ole">
            <p:oleObj spid="_x0000_s1028" name="Точечный рисунок" r:id="rId5" imgW="2152951" imgH="3086531" progId="PBrush">
              <p:embed/>
            </p:oleObj>
          </a:graphicData>
        </a:graphic>
      </p:graphicFrame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6875463" y="1628775"/>
          <a:ext cx="1947862" cy="2376488"/>
        </p:xfrm>
        <a:graphic>
          <a:graphicData uri="http://schemas.openxmlformats.org/presentationml/2006/ole">
            <p:oleObj spid="_x0000_s1029" name="Точечный рисунок" r:id="rId6" imgW="2076740" imgH="2534004" progId="PBrush">
              <p:embed/>
            </p:oleObj>
          </a:graphicData>
        </a:graphic>
      </p:graphicFrame>
      <p:pic>
        <p:nvPicPr>
          <p:cNvPr id="1035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3860800"/>
            <a:ext cx="19446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313" y="4581525"/>
            <a:ext cx="2713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625" y="4797425"/>
            <a:ext cx="324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Box 15"/>
          <p:cNvSpPr txBox="1">
            <a:spLocks noChangeArrowheads="1"/>
          </p:cNvSpPr>
          <p:nvPr/>
        </p:nvSpPr>
        <p:spPr bwMode="auto">
          <a:xfrm>
            <a:off x="539750" y="328453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1</a:t>
            </a:r>
          </a:p>
        </p:txBody>
      </p:sp>
      <p:sp>
        <p:nvSpPr>
          <p:cNvPr id="1039" name="TextBox 17"/>
          <p:cNvSpPr txBox="1">
            <a:spLocks noChangeArrowheads="1"/>
          </p:cNvSpPr>
          <p:nvPr/>
        </p:nvSpPr>
        <p:spPr bwMode="auto">
          <a:xfrm>
            <a:off x="5508625" y="4076700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3</a:t>
            </a:r>
          </a:p>
        </p:txBody>
      </p:sp>
      <p:sp>
        <p:nvSpPr>
          <p:cNvPr id="1040" name="TextBox 18"/>
          <p:cNvSpPr txBox="1">
            <a:spLocks noChangeArrowheads="1"/>
          </p:cNvSpPr>
          <p:nvPr/>
        </p:nvSpPr>
        <p:spPr bwMode="auto">
          <a:xfrm>
            <a:off x="7596188" y="4076700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4</a:t>
            </a:r>
          </a:p>
        </p:txBody>
      </p:sp>
      <p:sp>
        <p:nvSpPr>
          <p:cNvPr id="1041" name="TextBox 19"/>
          <p:cNvSpPr txBox="1">
            <a:spLocks noChangeArrowheads="1"/>
          </p:cNvSpPr>
          <p:nvPr/>
        </p:nvSpPr>
        <p:spPr bwMode="auto">
          <a:xfrm>
            <a:off x="2771775" y="3213100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2</a:t>
            </a:r>
          </a:p>
        </p:txBody>
      </p:sp>
      <p:sp>
        <p:nvSpPr>
          <p:cNvPr id="1042" name="TextBox 20"/>
          <p:cNvSpPr txBox="1">
            <a:spLocks noChangeArrowheads="1"/>
          </p:cNvSpPr>
          <p:nvPr/>
        </p:nvSpPr>
        <p:spPr bwMode="auto">
          <a:xfrm>
            <a:off x="1331913" y="6165850"/>
            <a:ext cx="3635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5</a:t>
            </a:r>
          </a:p>
        </p:txBody>
      </p:sp>
      <p:sp>
        <p:nvSpPr>
          <p:cNvPr id="1043" name="TextBox 21"/>
          <p:cNvSpPr txBox="1">
            <a:spLocks noChangeArrowheads="1"/>
          </p:cNvSpPr>
          <p:nvPr/>
        </p:nvSpPr>
        <p:spPr bwMode="auto">
          <a:xfrm>
            <a:off x="3924300" y="6021388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6</a:t>
            </a:r>
          </a:p>
        </p:txBody>
      </p:sp>
      <p:sp>
        <p:nvSpPr>
          <p:cNvPr id="1044" name="TextBox 22"/>
          <p:cNvSpPr txBox="1">
            <a:spLocks noChangeArrowheads="1"/>
          </p:cNvSpPr>
          <p:nvPr/>
        </p:nvSpPr>
        <p:spPr bwMode="auto">
          <a:xfrm>
            <a:off x="7019925" y="5949950"/>
            <a:ext cx="365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68413"/>
            <a:ext cx="20177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1268413"/>
            <a:ext cx="16700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268413"/>
            <a:ext cx="1682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1268413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3716338"/>
            <a:ext cx="18176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4075" y="4005263"/>
            <a:ext cx="19558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4663" y="3933825"/>
            <a:ext cx="18065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7763" y="4149725"/>
            <a:ext cx="27305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Прямоугольник 11"/>
          <p:cNvSpPr>
            <a:spLocks noChangeArrowheads="1"/>
          </p:cNvSpPr>
          <p:nvPr/>
        </p:nvSpPr>
        <p:spPr bwMode="auto">
          <a:xfrm>
            <a:off x="827088" y="188913"/>
            <a:ext cx="718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i="1">
                <a:solidFill>
                  <a:srgbClr val="0033CC"/>
                </a:solidFill>
                <a:latin typeface="Monotype Corsiva" pitchFamily="66" charset="0"/>
              </a:rPr>
              <a:t>Электроприборы, полезные на кухне</a:t>
            </a:r>
            <a:endParaRPr lang="ru-RU" sz="4000" b="1" i="1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395288" y="115888"/>
            <a:ext cx="84971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Перечисленные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и оборудование распределите на две группы: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мойка, плита, рабочий стол, утюг, холодильник, фен, пуфик, посудомоечная машина, зеркало, обеденный стол,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печь-СВЧ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фритюрница, миксер, расческа, кресло, посуда, пылесос, компьютер, телевизор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781300"/>
            <a:ext cx="4103688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нужные предметы на кухне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6463" y="2781300"/>
            <a:ext cx="4103687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лишние предметы на кухне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4076700"/>
            <a:ext cx="3455987" cy="2665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3800" y="4076700"/>
            <a:ext cx="3455988" cy="2665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944688" y="38957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408738" y="38957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107950" y="115888"/>
            <a:ext cx="8785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Сгруппируйте данные предметы интерьера, наиболее гармонирующие между собой (соедините соответствующие предметы стрелками). 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0825" y="1412875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1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2411413" y="1412875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2</a:t>
            </a: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4643438" y="1484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3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6948488" y="1484313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4</a:t>
            </a: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2916238" y="3068638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6</a:t>
            </a:r>
          </a:p>
        </p:txBody>
      </p:sp>
      <p:sp>
        <p:nvSpPr>
          <p:cNvPr id="2058" name="TextBox 9"/>
          <p:cNvSpPr txBox="1">
            <a:spLocks noChangeArrowheads="1"/>
          </p:cNvSpPr>
          <p:nvPr/>
        </p:nvSpPr>
        <p:spPr bwMode="auto">
          <a:xfrm>
            <a:off x="250825" y="3141663"/>
            <a:ext cx="365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5</a:t>
            </a: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50825" y="4724400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9</a:t>
            </a:r>
          </a:p>
        </p:txBody>
      </p:sp>
      <p:sp>
        <p:nvSpPr>
          <p:cNvPr id="2060" name="TextBox 11"/>
          <p:cNvSpPr txBox="1">
            <a:spLocks noChangeArrowheads="1"/>
          </p:cNvSpPr>
          <p:nvPr/>
        </p:nvSpPr>
        <p:spPr bwMode="auto">
          <a:xfrm>
            <a:off x="5003800" y="3141663"/>
            <a:ext cx="365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7</a:t>
            </a:r>
          </a:p>
        </p:txBody>
      </p:sp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2411413" y="4724400"/>
            <a:ext cx="544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10</a:t>
            </a:r>
          </a:p>
        </p:txBody>
      </p:sp>
      <p:sp>
        <p:nvSpPr>
          <p:cNvPr id="2062" name="TextBox 13"/>
          <p:cNvSpPr txBox="1">
            <a:spLocks noChangeArrowheads="1"/>
          </p:cNvSpPr>
          <p:nvPr/>
        </p:nvSpPr>
        <p:spPr bwMode="auto">
          <a:xfrm>
            <a:off x="7019925" y="3141663"/>
            <a:ext cx="365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8</a:t>
            </a:r>
          </a:p>
        </p:txBody>
      </p:sp>
      <p:sp>
        <p:nvSpPr>
          <p:cNvPr id="2063" name="TextBox 14"/>
          <p:cNvSpPr txBox="1">
            <a:spLocks noChangeArrowheads="1"/>
          </p:cNvSpPr>
          <p:nvPr/>
        </p:nvSpPr>
        <p:spPr bwMode="auto">
          <a:xfrm>
            <a:off x="4859338" y="4868863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11</a:t>
            </a:r>
          </a:p>
        </p:txBody>
      </p:sp>
      <p:pic>
        <p:nvPicPr>
          <p:cNvPr id="2064" name="Рисунок 94"/>
          <p:cNvPicPr>
            <a:picLocks noChangeAspect="1" noChangeArrowheads="1"/>
          </p:cNvPicPr>
          <p:nvPr/>
        </p:nvPicPr>
        <p:blipFill>
          <a:blip r:embed="rId3" cstate="print"/>
          <a:srcRect l="12292" r="26245" b="10657"/>
          <a:stretch>
            <a:fillRect/>
          </a:stretch>
        </p:blipFill>
        <p:spPr bwMode="auto">
          <a:xfrm>
            <a:off x="684213" y="1412875"/>
            <a:ext cx="1008062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771775" y="1484313"/>
          <a:ext cx="1512888" cy="1339850"/>
        </p:xfrm>
        <a:graphic>
          <a:graphicData uri="http://schemas.openxmlformats.org/presentationml/2006/ole">
            <p:oleObj spid="_x0000_s2050" r:id="rId4" imgW="3975980" imgH="3468986" progId="">
              <p:embed/>
            </p:oleObj>
          </a:graphicData>
        </a:graphic>
      </p:graphicFrame>
      <p:sp>
        <p:nvSpPr>
          <p:cNvPr id="20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219700" y="1557338"/>
          <a:ext cx="1338263" cy="1295400"/>
        </p:xfrm>
        <a:graphic>
          <a:graphicData uri="http://schemas.openxmlformats.org/presentationml/2006/ole">
            <p:oleObj spid="_x0000_s2051" name="Точечный рисунок" r:id="rId5" imgW="2723810" imgH="2381582" progId="PBrush">
              <p:embed/>
            </p:oleObj>
          </a:graphicData>
        </a:graphic>
      </p:graphicFrame>
      <p:pic>
        <p:nvPicPr>
          <p:cNvPr id="2067" name="Рисунок 97"/>
          <p:cNvPicPr>
            <a:picLocks noChangeAspect="1" noChangeArrowheads="1"/>
          </p:cNvPicPr>
          <p:nvPr/>
        </p:nvPicPr>
        <p:blipFill>
          <a:blip r:embed="rId6" cstate="print"/>
          <a:srcRect t="16435"/>
          <a:stretch>
            <a:fillRect/>
          </a:stretch>
        </p:blipFill>
        <p:spPr bwMode="auto">
          <a:xfrm>
            <a:off x="7380288" y="1628775"/>
            <a:ext cx="10795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Рисунок 98"/>
          <p:cNvPicPr>
            <a:picLocks noChangeAspect="1" noChangeArrowheads="1"/>
          </p:cNvPicPr>
          <p:nvPr/>
        </p:nvPicPr>
        <p:blipFill>
          <a:blip r:embed="rId7" cstate="print"/>
          <a:srcRect l="7834" b="8917"/>
          <a:stretch>
            <a:fillRect/>
          </a:stretch>
        </p:blipFill>
        <p:spPr bwMode="auto">
          <a:xfrm>
            <a:off x="684213" y="3213100"/>
            <a:ext cx="22018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Рисунок 99"/>
          <p:cNvPicPr>
            <a:picLocks noChangeAspect="1" noChangeArrowheads="1"/>
          </p:cNvPicPr>
          <p:nvPr/>
        </p:nvPicPr>
        <p:blipFill>
          <a:blip r:embed="rId8" cstate="print"/>
          <a:srcRect l="16615" t="14197" r="8617" b="18367"/>
          <a:stretch>
            <a:fillRect/>
          </a:stretch>
        </p:blipFill>
        <p:spPr bwMode="auto">
          <a:xfrm>
            <a:off x="3419475" y="3141663"/>
            <a:ext cx="1439863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Рисунок 100"/>
          <p:cNvPicPr>
            <a:picLocks noChangeAspect="1" noChangeArrowheads="1"/>
          </p:cNvPicPr>
          <p:nvPr/>
        </p:nvPicPr>
        <p:blipFill>
          <a:blip r:embed="rId9" cstate="print"/>
          <a:srcRect r="11060"/>
          <a:stretch>
            <a:fillRect/>
          </a:stretch>
        </p:blipFill>
        <p:spPr bwMode="auto">
          <a:xfrm>
            <a:off x="5435600" y="3141663"/>
            <a:ext cx="14001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Рисунок 101"/>
          <p:cNvPicPr>
            <a:picLocks noChangeAspect="1" noChangeArrowheads="1"/>
          </p:cNvPicPr>
          <p:nvPr/>
        </p:nvPicPr>
        <p:blipFill>
          <a:blip r:embed="rId10" cstate="print"/>
          <a:srcRect t="10216" r="3078" b="13164"/>
          <a:stretch>
            <a:fillRect/>
          </a:stretch>
        </p:blipFill>
        <p:spPr bwMode="auto">
          <a:xfrm>
            <a:off x="7380288" y="3213100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Рисунок 102"/>
          <p:cNvPicPr>
            <a:picLocks noChangeAspect="1" noChangeArrowheads="1"/>
          </p:cNvPicPr>
          <p:nvPr/>
        </p:nvPicPr>
        <p:blipFill>
          <a:blip r:embed="rId11" cstate="print"/>
          <a:srcRect l="4755" r="4907"/>
          <a:stretch>
            <a:fillRect/>
          </a:stretch>
        </p:blipFill>
        <p:spPr bwMode="auto">
          <a:xfrm>
            <a:off x="611188" y="4797425"/>
            <a:ext cx="1800225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Рисунок 103"/>
          <p:cNvPicPr>
            <a:picLocks noChangeAspect="1" noChangeArrowheads="1"/>
          </p:cNvPicPr>
          <p:nvPr/>
        </p:nvPicPr>
        <p:blipFill>
          <a:blip r:embed="rId12" cstate="print"/>
          <a:srcRect t="12193"/>
          <a:stretch>
            <a:fillRect/>
          </a:stretch>
        </p:blipFill>
        <p:spPr bwMode="auto">
          <a:xfrm>
            <a:off x="3059113" y="4797425"/>
            <a:ext cx="1622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Рисунок 104"/>
          <p:cNvPicPr>
            <a:picLocks noChangeAspect="1" noChangeArrowheads="1"/>
          </p:cNvPicPr>
          <p:nvPr/>
        </p:nvPicPr>
        <p:blipFill>
          <a:blip r:embed="rId13" cstate="print"/>
          <a:srcRect l="2965" r="2167"/>
          <a:stretch>
            <a:fillRect/>
          </a:stretch>
        </p:blipFill>
        <p:spPr bwMode="auto">
          <a:xfrm>
            <a:off x="5364163" y="5084763"/>
            <a:ext cx="33877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404664"/>
            <a:ext cx="8401050" cy="5381774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Домашнее задание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1.Составить кроссворд по теме:«Интерьер кухни, оборудование и отделка»;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2.Опишите, что бы вы хотели изменить в своей кухне;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3.Параграф 37-40.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504" y="1708942"/>
            <a:ext cx="88204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sz="6000" b="1" i="1" dirty="0" smtClean="0">
                <a:solidFill>
                  <a:srgbClr val="7030A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«Полочка успеха»</a:t>
            </a: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entury Schoolbook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504" y="908720"/>
            <a:ext cx="88204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писок используемых источников: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85800" marR="0" lvl="1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Компакт-диск. Галерея современного интерьера. «Новый ДИСК». ООО «Софт Компас», 2004 год.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85800" marR="0" lvl="1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Компакт-диск. Технология. Технический и обслуживающий труд. Девочки 5-9 классы. Издательская фирма «Сентябрь», 2009 год.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85800" marR="0" lvl="1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429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Технология. Учебник для учащихся 5 класса. Под ред. В.Д. Симоненко. – М. Вентана-Граф, 2004.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1643050"/>
            <a:ext cx="776655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54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Интерьер кухни, </a:t>
            </a:r>
          </a:p>
          <a:p>
            <a:pPr algn="ctr">
              <a:defRPr/>
            </a:pPr>
            <a:r>
              <a:rPr lang="ru-RU" sz="54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оборудование, отделка и</a:t>
            </a:r>
          </a:p>
          <a:p>
            <a:pPr algn="ctr">
              <a:defRPr/>
            </a:pPr>
            <a:r>
              <a:rPr lang="ru-RU" sz="54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украшения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428625"/>
            <a:ext cx="8640762" cy="61912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latin typeface="Times New Roman" pitchFamily="18" charset="0"/>
              </a:rPr>
              <a:t>	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Цели урока: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познакомиться с условиями  создания интерьера кухни, разработать свой собственный интерьер кухни.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Личностные цели: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реализация творческих способностей, пространственного воображения, эстетического вкуса.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Предметные цели: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формирование положительного отношения к предмету; расширить теоретические знания по разделу интерьер.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	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</a:rPr>
              <a:t>Креативные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цели: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составление эскиза кухни.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Интерьер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-  (с франц. «внутренний») - это внутренний мир дома, складывающийся из отдельных вещей.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Требования к интерьеру: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Единство стиля (мебель и украшения должны представлять единое целое);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Сочетание пропорций и размеров предметов (мебель не должна занимать много места);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Многофункциональность (пригодность вещи в различных ситуациях).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1908175" y="333375"/>
            <a:ext cx="58483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Monotype Corsiva" pitchFamily="66" charset="0"/>
              </a:rPr>
              <a:t>Разработка интерьера кухни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2205038"/>
            <a:ext cx="8640960" cy="41767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Требования, предъявляемые к кухне:</a:t>
            </a:r>
          </a:p>
          <a:p>
            <a:pPr algn="just">
              <a:lnSpc>
                <a:spcPct val="9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Оборудование кухни должно занимать как можно меньше места;</a:t>
            </a:r>
          </a:p>
          <a:p>
            <a:pPr algn="just">
              <a:lnSpc>
                <a:spcPct val="9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Оборудование и мебель должны быть установлены так, чтобы экономить время и силы;</a:t>
            </a:r>
          </a:p>
          <a:p>
            <a:pPr algn="just">
              <a:lnSpc>
                <a:spcPct val="9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Потолок, стены и пол должны гармонично сочетаться с цветом мебели и оборудования;</a:t>
            </a:r>
          </a:p>
          <a:p>
            <a:pPr algn="just">
              <a:lnSpc>
                <a:spcPct val="90000"/>
              </a:lnSpc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Освещение должно быть достаточным для всех видов работ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822325" y="190500"/>
            <a:ext cx="76168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 dirty="0">
                <a:solidFill>
                  <a:srgbClr val="002060"/>
                </a:solidFill>
                <a:latin typeface="Monotype Corsiva" pitchFamily="66" charset="0"/>
              </a:rPr>
              <a:t>Кухня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помещение, которое используется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хранения и обработки продуктов,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приготовления и приема пищи.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513" y="2071688"/>
            <a:ext cx="3960439" cy="39290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	</a:t>
            </a:r>
            <a:endParaRPr lang="ru-RU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4000" b="1" i="1" dirty="0" smtClean="0">
                <a:solidFill>
                  <a:srgbClr val="0033CC"/>
                </a:solidFill>
                <a:latin typeface="Monotype Corsiva" pitchFamily="66" charset="0"/>
              </a:rPr>
              <a:t>Рабочие кухни -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служат для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приготовления пищи и выполнения хозяйственных работ. Они не приспособлены для приёма пищи, так как имеют маленькую площадь.</a:t>
            </a:r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214313" y="1071563"/>
            <a:ext cx="8572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зависимости от назначения,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оборудования и использования различают: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 cstate="print"/>
          <a:srcRect l="11313" t="9189" r="7573" b="16970"/>
          <a:stretch>
            <a:fillRect/>
          </a:stretch>
        </p:blipFill>
        <p:spPr bwMode="auto">
          <a:xfrm>
            <a:off x="4644008" y="2276872"/>
            <a:ext cx="4114743" cy="3456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2916238" y="260350"/>
            <a:ext cx="276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</a:rPr>
              <a:t>Виды  кухонь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z="4000" b="1" i="1" smtClean="0">
                <a:solidFill>
                  <a:srgbClr val="0033CC"/>
                </a:solidFill>
                <a:latin typeface="Monotype Corsiva" pitchFamily="66" charset="0"/>
              </a:rPr>
              <a:t>  Кухни – столовые -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268413"/>
            <a:ext cx="8713788" cy="1008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могут использоваться как для приготовления, так и для приёма пищи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3672408" cy="3627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564904"/>
            <a:ext cx="4203404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6632"/>
            <a:ext cx="8353425" cy="922337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z="4000" b="1" i="1" dirty="0" smtClean="0">
                <a:solidFill>
                  <a:srgbClr val="0033CC"/>
                </a:solidFill>
                <a:latin typeface="Monotype Corsiva" pitchFamily="66" charset="0"/>
              </a:rPr>
              <a:t>  Кухни – ниши – </a:t>
            </a:r>
            <a:endParaRPr lang="ru-RU" sz="2800" b="1" i="1" dirty="0" smtClean="0">
              <a:solidFill>
                <a:srgbClr val="0033CC"/>
              </a:solidFill>
              <a:latin typeface="Monotype Corsiva" pitchFamily="66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4506696" cy="34563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573016"/>
            <a:ext cx="3661802" cy="28803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475656" y="980728"/>
            <a:ext cx="6361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служат местом для приготовления пищи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422</Words>
  <Application>Microsoft Office PowerPoint</Application>
  <PresentationFormat>Экран (4:3)</PresentationFormat>
  <Paragraphs>120</Paragraphs>
  <Slides>23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Трек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Кухни – столовые -</vt:lpstr>
      <vt:lpstr>  Кухни – ниши – </vt:lpstr>
      <vt:lpstr>Слайд 10</vt:lpstr>
      <vt:lpstr>Слайд 11</vt:lpstr>
      <vt:lpstr>   </vt:lpstr>
      <vt:lpstr> </vt:lpstr>
      <vt:lpstr>Слайд 14</vt:lpstr>
      <vt:lpstr>Слайд 15</vt:lpstr>
      <vt:lpstr>    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Людмила</cp:lastModifiedBy>
  <cp:revision>9</cp:revision>
  <dcterms:created xsi:type="dcterms:W3CDTF">2011-11-01T11:45:04Z</dcterms:created>
  <dcterms:modified xsi:type="dcterms:W3CDTF">2013-04-18T04:07:38Z</dcterms:modified>
</cp:coreProperties>
</file>