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9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2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image" Target="../media/image29.png"/><Relationship Id="rId4" Type="http://schemas.openxmlformats.org/officeDocument/2006/relationships/image" Target="../media/image32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image" Target="../media/image4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30969-D4DB-4865-9610-112E65345218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8117EF-489D-4ADB-8C81-86583C49EEC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smtClean="0"/>
              <a:t>Дистанционные уроки ЦДО "Эйдос" Eidos_Projects_Lesson_Task_01</a:t>
            </a:r>
          </a:p>
        </p:txBody>
      </p:sp>
      <p:sp>
        <p:nvSpPr>
          <p:cNvPr id="24579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ru-RU" smtClean="0"/>
              <a:t>(С)Центр дистанционного образования "Эйдос",2003 www.eidos;e-mail:info@eidos.ru</a:t>
            </a:r>
          </a:p>
        </p:txBody>
      </p:sp>
      <p:sp>
        <p:nvSpPr>
          <p:cNvPr id="2458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B493A3-062D-443D-8929-AA3E92D59290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245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ru-RU" smtClean="0"/>
              <a:t>Дистанционные уроки ЦДО "Эйдос" Eidos_Projects_Lesson_Task_01</a:t>
            </a:r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ru-RU" smtClean="0"/>
              <a:t>(С)Центр дистанционного образования "Эйдос",2003 www.eidos;e-mail:info@eidos.ru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FAD39A-E365-42F9-86F7-D5F79E4904AD}" type="slidenum">
              <a:rPr lang="ru-RU" smtClean="0"/>
              <a:pPr/>
              <a:t>21</a:t>
            </a:fld>
            <a:endParaRPr lang="ru-RU" smtClean="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B114-BDCA-4562-A5DA-52A86780FA83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DAA7B75-2A0A-4A8E-A2BA-4BD8956BF1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B114-BDCA-4562-A5DA-52A86780FA83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7B75-2A0A-4A8E-A2BA-4BD8956BF1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B114-BDCA-4562-A5DA-52A86780FA83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7B75-2A0A-4A8E-A2BA-4BD8956BF1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B114-BDCA-4562-A5DA-52A86780FA83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DAA7B75-2A0A-4A8E-A2BA-4BD8956BF1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B114-BDCA-4562-A5DA-52A86780FA83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7B75-2A0A-4A8E-A2BA-4BD8956BF1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B114-BDCA-4562-A5DA-52A86780FA83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7B75-2A0A-4A8E-A2BA-4BD8956BF1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B114-BDCA-4562-A5DA-52A86780FA83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DAA7B75-2A0A-4A8E-A2BA-4BD8956BF1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B114-BDCA-4562-A5DA-52A86780FA83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7B75-2A0A-4A8E-A2BA-4BD8956BF1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B114-BDCA-4562-A5DA-52A86780FA83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7B75-2A0A-4A8E-A2BA-4BD8956BF1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B114-BDCA-4562-A5DA-52A86780FA83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7B75-2A0A-4A8E-A2BA-4BD8956BF1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7B114-BDCA-4562-A5DA-52A86780FA83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7B75-2A0A-4A8E-A2BA-4BD8956BF1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627B114-BDCA-4562-A5DA-52A86780FA83}" type="datetimeFigureOut">
              <a:rPr lang="ru-RU" smtClean="0"/>
              <a:pPr/>
              <a:t>18.04.2013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DAA7B75-2A0A-4A8E-A2BA-4BD8956BF13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wmf"/><Relationship Id="rId5" Type="http://schemas.openxmlformats.org/officeDocument/2006/relationships/image" Target="../media/image22.png"/><Relationship Id="rId10" Type="http://schemas.openxmlformats.org/officeDocument/2006/relationships/image" Target="../media/image27.png"/><Relationship Id="rId4" Type="http://schemas.openxmlformats.org/officeDocument/2006/relationships/image" Target="../media/image21.png"/><Relationship Id="rId9" Type="http://schemas.openxmlformats.org/officeDocument/2006/relationships/image" Target="../media/image26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3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35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jpeg"/><Relationship Id="rId3" Type="http://schemas.openxmlformats.org/officeDocument/2006/relationships/image" Target="../media/image37.jpeg"/><Relationship Id="rId7" Type="http://schemas.openxmlformats.org/officeDocument/2006/relationships/image" Target="../media/image41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jpeg"/><Relationship Id="rId5" Type="http://schemas.openxmlformats.org/officeDocument/2006/relationships/image" Target="../media/image39.jpeg"/><Relationship Id="rId4" Type="http://schemas.openxmlformats.org/officeDocument/2006/relationships/image" Target="../media/image38.jpeg"/><Relationship Id="rId9" Type="http://schemas.openxmlformats.org/officeDocument/2006/relationships/image" Target="../media/image4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13" Type="http://schemas.openxmlformats.org/officeDocument/2006/relationships/image" Target="../media/image54.png"/><Relationship Id="rId3" Type="http://schemas.openxmlformats.org/officeDocument/2006/relationships/image" Target="../media/image46.png"/><Relationship Id="rId7" Type="http://schemas.openxmlformats.org/officeDocument/2006/relationships/image" Target="../media/image48.png"/><Relationship Id="rId12" Type="http://schemas.openxmlformats.org/officeDocument/2006/relationships/image" Target="../media/image5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7.png"/><Relationship Id="rId11" Type="http://schemas.openxmlformats.org/officeDocument/2006/relationships/image" Target="../media/image52.png"/><Relationship Id="rId5" Type="http://schemas.openxmlformats.org/officeDocument/2006/relationships/oleObject" Target="../embeddings/oleObject6.bin"/><Relationship Id="rId10" Type="http://schemas.openxmlformats.org/officeDocument/2006/relationships/image" Target="../media/image51.png"/><Relationship Id="rId4" Type="http://schemas.openxmlformats.org/officeDocument/2006/relationships/oleObject" Target="../embeddings/oleObject5.bin"/><Relationship Id="rId9" Type="http://schemas.openxmlformats.org/officeDocument/2006/relationships/image" Target="../media/image50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7544" y="1340768"/>
            <a:ext cx="792088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УРОК</a:t>
            </a:r>
          </a:p>
          <a:p>
            <a:pPr algn="ctr">
              <a:defRPr/>
            </a:pPr>
            <a:r>
              <a:rPr lang="ru-RU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 ТЕХНОЛОГИИ</a:t>
            </a:r>
          </a:p>
          <a:p>
            <a:pPr algn="ctr">
              <a:defRPr/>
            </a:pPr>
            <a:r>
              <a:rPr lang="ru-RU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5 класс</a:t>
            </a:r>
          </a:p>
        </p:txBody>
      </p:sp>
      <p:sp>
        <p:nvSpPr>
          <p:cNvPr id="4099" name="Прямоугольник 5"/>
          <p:cNvSpPr>
            <a:spLocks noChangeArrowheads="1"/>
          </p:cNvSpPr>
          <p:nvPr/>
        </p:nvSpPr>
        <p:spPr bwMode="auto">
          <a:xfrm>
            <a:off x="4499992" y="4868863"/>
            <a:ext cx="42487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ru-RU" sz="2000" b="1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Прямоугольник 3"/>
          <p:cNvSpPr>
            <a:spLocks noChangeArrowheads="1"/>
          </p:cNvSpPr>
          <p:nvPr/>
        </p:nvSpPr>
        <p:spPr bwMode="auto">
          <a:xfrm>
            <a:off x="395288" y="115888"/>
            <a:ext cx="835317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Распределите </a:t>
            </a: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ниже перечисленные предметы (мебель и оборудование) по зонам их назначения.</a:t>
            </a:r>
            <a:r>
              <a:rPr lang="ru-RU" sz="2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b="1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 Газовая (электрическая плита). 2. Обеденный стол. 3. Табуреты. 4. Разделочный стол. 5. Навесные шкафы. 6. Холодильник. 7. Микроволновая печь. 8. Посудомоечная машина. 9. Стулья. 10. Кухонный комбайн. 11. Миксер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850" y="2781300"/>
            <a:ext cx="4103688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А. Зона кухни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716463" y="2781300"/>
            <a:ext cx="4103687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Б. Зона столовой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11188" y="4076700"/>
            <a:ext cx="3455987" cy="26654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____________________________________________________________________________________________________________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03800" y="4076700"/>
            <a:ext cx="3455988" cy="26654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____________________________________________________________________________________________________________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rot="5400000">
            <a:off x="1944688" y="3895725"/>
            <a:ext cx="36036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6408738" y="3895725"/>
            <a:ext cx="36036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5"/>
          <p:cNvSpPr>
            <a:spLocks noChangeArrowheads="1"/>
          </p:cNvSpPr>
          <p:nvPr/>
        </p:nvSpPr>
        <p:spPr bwMode="auto">
          <a:xfrm>
            <a:off x="323850" y="981075"/>
            <a:ext cx="8569325" cy="261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8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FontTx/>
              <a:buBlip>
                <a:blip r:embed="rId2"/>
              </a:buBlip>
            </a:pPr>
            <a:r>
              <a:rPr lang="ru-RU" sz="28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Однорядное размещение оборудования - </a:t>
            </a:r>
            <a:endParaRPr lang="en-US" sz="28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используется в случае, если размеры помещения весьма скромные или если часть кухни отведена под столовую зону </a:t>
            </a:r>
          </a:p>
        </p:txBody>
      </p:sp>
      <p:pic>
        <p:nvPicPr>
          <p:cNvPr id="14346" name="Picture 10"/>
          <p:cNvPicPr>
            <a:picLocks noChangeAspect="1" noChangeArrowheads="1"/>
          </p:cNvPicPr>
          <p:nvPr/>
        </p:nvPicPr>
        <p:blipFill>
          <a:blip r:embed="rId3" cstate="print"/>
          <a:srcRect b="9302"/>
          <a:stretch>
            <a:fillRect/>
          </a:stretch>
        </p:blipFill>
        <p:spPr bwMode="auto">
          <a:xfrm>
            <a:off x="2195736" y="3717032"/>
            <a:ext cx="5025876" cy="295232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4340" name="Прямоугольник 4"/>
          <p:cNvSpPr>
            <a:spLocks noChangeArrowheads="1"/>
          </p:cNvSpPr>
          <p:nvPr/>
        </p:nvSpPr>
        <p:spPr bwMode="auto">
          <a:xfrm>
            <a:off x="149225" y="404813"/>
            <a:ext cx="87217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4000" b="1" i="1">
                <a:solidFill>
                  <a:srgbClr val="0033CC"/>
                </a:solidFill>
                <a:latin typeface="Monotype Corsiva" pitchFamily="66" charset="0"/>
              </a:rPr>
              <a:t>Размещение мебели и оборудования на кухне</a:t>
            </a:r>
            <a:endParaRPr lang="ru-RU" sz="4000" i="1"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11560" y="260648"/>
            <a:ext cx="8064500" cy="796925"/>
          </a:xfrm>
        </p:spPr>
        <p:txBody>
          <a:bodyPr>
            <a:noAutofit/>
          </a:bodyPr>
          <a:lstStyle/>
          <a:p>
            <a:pPr eaLnBrk="1" hangingPunct="1">
              <a:buFontTx/>
              <a:buBlip>
                <a:blip r:embed="rId2"/>
              </a:buBlip>
            </a:pPr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</a:rPr>
              <a:t>   </a:t>
            </a:r>
          </a:p>
        </p:txBody>
      </p:sp>
      <p:sp>
        <p:nvSpPr>
          <p:cNvPr id="15363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105400" y="1600200"/>
            <a:ext cx="4038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ru-RU" sz="2800" smtClean="0"/>
              <a:t>	</a:t>
            </a:r>
            <a:endParaRPr lang="ru-RU" sz="2800" smtClean="0">
              <a:latin typeface="Times New Roman" pitchFamily="18" charset="0"/>
            </a:endParaRPr>
          </a:p>
        </p:txBody>
      </p:sp>
      <p:sp>
        <p:nvSpPr>
          <p:cNvPr id="15364" name="Text Box 15"/>
          <p:cNvSpPr txBox="1">
            <a:spLocks noChangeArrowheads="1"/>
          </p:cNvSpPr>
          <p:nvPr/>
        </p:nvSpPr>
        <p:spPr bwMode="auto">
          <a:xfrm>
            <a:off x="251520" y="1844824"/>
            <a:ext cx="3529013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характерно для больших по площади пространств, при условии что кухня имеет близкую к квадратной форму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1196752"/>
            <a:ext cx="4201641" cy="5328593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Прямоугольник 6"/>
          <p:cNvSpPr/>
          <p:nvPr/>
        </p:nvSpPr>
        <p:spPr>
          <a:xfrm>
            <a:off x="1115616" y="332656"/>
            <a:ext cx="67483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</a:rPr>
              <a:t>Двухрядное размещение оборудования - 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9388" y="260350"/>
            <a:ext cx="8229600" cy="868363"/>
          </a:xfrm>
        </p:spPr>
        <p:txBody>
          <a:bodyPr>
            <a:normAutofit/>
          </a:bodyPr>
          <a:lstStyle/>
          <a:p>
            <a:pPr eaLnBrk="1" hangingPunct="1">
              <a:buFontTx/>
              <a:buBlip>
                <a:blip r:embed="rId2"/>
              </a:buBlip>
            </a:pPr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6387" name="Text Box 8"/>
          <p:cNvSpPr txBox="1">
            <a:spLocks noChangeArrowheads="1"/>
          </p:cNvSpPr>
          <p:nvPr/>
        </p:nvSpPr>
        <p:spPr bwMode="auto">
          <a:xfrm>
            <a:off x="357188" y="1071563"/>
            <a:ext cx="8497887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размещение кухонного гарнитура, в котором мойку и плиту располагают довольно близко друг к другу, оставляя между ними рабочую поверхность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639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2564904"/>
            <a:ext cx="4196698" cy="295232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6392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3573016"/>
            <a:ext cx="4238735" cy="295232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611560" y="476672"/>
            <a:ext cx="61212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Угловое размещение оборудования - 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1124744"/>
            <a:ext cx="3599618" cy="273630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741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124744"/>
            <a:ext cx="3625072" cy="273630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7418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3573016"/>
            <a:ext cx="2327671" cy="309634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7413" name="Прямоугольник 5"/>
          <p:cNvSpPr>
            <a:spLocks noChangeArrowheads="1"/>
          </p:cNvSpPr>
          <p:nvPr/>
        </p:nvSpPr>
        <p:spPr bwMode="auto">
          <a:xfrm>
            <a:off x="2484438" y="188913"/>
            <a:ext cx="39925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4000" b="1">
                <a:solidFill>
                  <a:srgbClr val="0033CC"/>
                </a:solidFill>
                <a:latin typeface="Monotype Corsiva" pitchFamily="66" charset="0"/>
              </a:rPr>
              <a:t>Оформление кухонь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Прямоугольник 3"/>
          <p:cNvSpPr>
            <a:spLocks noChangeArrowheads="1"/>
          </p:cNvSpPr>
          <p:nvPr/>
        </p:nvSpPr>
        <p:spPr bwMode="auto">
          <a:xfrm>
            <a:off x="179388" y="188913"/>
            <a:ext cx="8856662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Из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предложенных предметов выберите изделия, являющиеся декоративными украшениями кухни </a:t>
            </a:r>
          </a:p>
        </p:txBody>
      </p:sp>
      <p:pic>
        <p:nvPicPr>
          <p:cNvPr id="18435" name="Рисунок 1" descr="j029976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1196975"/>
            <a:ext cx="1535113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TextBox 5"/>
          <p:cNvSpPr txBox="1">
            <a:spLocks noChangeArrowheads="1"/>
          </p:cNvSpPr>
          <p:nvPr/>
        </p:nvSpPr>
        <p:spPr bwMode="auto">
          <a:xfrm>
            <a:off x="684213" y="2708275"/>
            <a:ext cx="3635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/>
              <a:t>1</a:t>
            </a:r>
          </a:p>
        </p:txBody>
      </p:sp>
      <p:sp>
        <p:nvSpPr>
          <p:cNvPr id="18437" name="TextBox 6"/>
          <p:cNvSpPr txBox="1">
            <a:spLocks noChangeArrowheads="1"/>
          </p:cNvSpPr>
          <p:nvPr/>
        </p:nvSpPr>
        <p:spPr bwMode="auto">
          <a:xfrm>
            <a:off x="4211638" y="2781300"/>
            <a:ext cx="3651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/>
              <a:t>3</a:t>
            </a:r>
          </a:p>
        </p:txBody>
      </p:sp>
      <p:sp>
        <p:nvSpPr>
          <p:cNvPr id="18438" name="TextBox 7"/>
          <p:cNvSpPr txBox="1">
            <a:spLocks noChangeArrowheads="1"/>
          </p:cNvSpPr>
          <p:nvPr/>
        </p:nvSpPr>
        <p:spPr bwMode="auto">
          <a:xfrm>
            <a:off x="2484438" y="2708275"/>
            <a:ext cx="3635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/>
              <a:t>2</a:t>
            </a:r>
          </a:p>
        </p:txBody>
      </p:sp>
      <p:sp>
        <p:nvSpPr>
          <p:cNvPr id="18439" name="TextBox 9"/>
          <p:cNvSpPr txBox="1">
            <a:spLocks noChangeArrowheads="1"/>
          </p:cNvSpPr>
          <p:nvPr/>
        </p:nvSpPr>
        <p:spPr bwMode="auto">
          <a:xfrm>
            <a:off x="5940425" y="2781300"/>
            <a:ext cx="363538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/>
              <a:t>4</a:t>
            </a:r>
          </a:p>
        </p:txBody>
      </p:sp>
      <p:sp>
        <p:nvSpPr>
          <p:cNvPr id="18440" name="TextBox 10"/>
          <p:cNvSpPr txBox="1">
            <a:spLocks noChangeArrowheads="1"/>
          </p:cNvSpPr>
          <p:nvPr/>
        </p:nvSpPr>
        <p:spPr bwMode="auto">
          <a:xfrm>
            <a:off x="755650" y="5516563"/>
            <a:ext cx="3635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/>
              <a:t>6</a:t>
            </a:r>
          </a:p>
        </p:txBody>
      </p:sp>
      <p:sp>
        <p:nvSpPr>
          <p:cNvPr id="18441" name="TextBox 11"/>
          <p:cNvSpPr txBox="1">
            <a:spLocks noChangeArrowheads="1"/>
          </p:cNvSpPr>
          <p:nvPr/>
        </p:nvSpPr>
        <p:spPr bwMode="auto">
          <a:xfrm>
            <a:off x="4643438" y="5516563"/>
            <a:ext cx="365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/>
              <a:t>8</a:t>
            </a:r>
          </a:p>
        </p:txBody>
      </p:sp>
      <p:sp>
        <p:nvSpPr>
          <p:cNvPr id="18442" name="TextBox 12"/>
          <p:cNvSpPr txBox="1">
            <a:spLocks noChangeArrowheads="1"/>
          </p:cNvSpPr>
          <p:nvPr/>
        </p:nvSpPr>
        <p:spPr bwMode="auto">
          <a:xfrm>
            <a:off x="2700338" y="5516563"/>
            <a:ext cx="3635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/>
              <a:t>7</a:t>
            </a:r>
          </a:p>
        </p:txBody>
      </p:sp>
      <p:sp>
        <p:nvSpPr>
          <p:cNvPr id="18443" name="TextBox 17"/>
          <p:cNvSpPr txBox="1">
            <a:spLocks noChangeArrowheads="1"/>
          </p:cNvSpPr>
          <p:nvPr/>
        </p:nvSpPr>
        <p:spPr bwMode="auto">
          <a:xfrm>
            <a:off x="7164388" y="5516563"/>
            <a:ext cx="3635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/>
              <a:t>9</a:t>
            </a:r>
          </a:p>
        </p:txBody>
      </p:sp>
      <p:pic>
        <p:nvPicPr>
          <p:cNvPr id="18444" name="Рисунок 3" descr="j025234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2275" y="1628775"/>
            <a:ext cx="19939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5" name="Рисунок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79838" y="1268413"/>
            <a:ext cx="1368425" cy="1417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6" name="Рисунок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163" y="1268413"/>
            <a:ext cx="1701800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7" name="Рисунок 2" descr="j019928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08850" y="1268413"/>
            <a:ext cx="1655763" cy="150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8" name="TextBox 22"/>
          <p:cNvSpPr txBox="1">
            <a:spLocks noChangeArrowheads="1"/>
          </p:cNvSpPr>
          <p:nvPr/>
        </p:nvSpPr>
        <p:spPr bwMode="auto">
          <a:xfrm>
            <a:off x="8172450" y="2781300"/>
            <a:ext cx="363538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/>
              <a:t>5</a:t>
            </a:r>
          </a:p>
        </p:txBody>
      </p:sp>
      <p:pic>
        <p:nvPicPr>
          <p:cNvPr id="18449" name="Рисунок 6" descr="j023413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5288" y="3644900"/>
            <a:ext cx="1308100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0" name="Рисунок 7" descr="j023426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24075" y="3573463"/>
            <a:ext cx="1584325" cy="185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1" name="Рисунок 8" descr="BD18217_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140200" y="3716338"/>
            <a:ext cx="1350963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52" name="Рисунок 9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084888" y="3789363"/>
            <a:ext cx="21558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6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3600" smtClean="0">
                <a:latin typeface="Times New Roman" pitchFamily="18" charset="0"/>
              </a:rPr>
              <a:t/>
            </a:r>
            <a:br>
              <a:rPr lang="ru-RU" sz="3600" smtClean="0">
                <a:latin typeface="Times New Roman" pitchFamily="18" charset="0"/>
              </a:rPr>
            </a:br>
            <a:r>
              <a:rPr lang="ru-RU" sz="3600" smtClean="0">
                <a:latin typeface="Times New Roman" pitchFamily="18" charset="0"/>
              </a:rPr>
              <a:t/>
            </a:r>
            <a:br>
              <a:rPr lang="ru-RU" sz="3600" smtClean="0">
                <a:latin typeface="Times New Roman" pitchFamily="18" charset="0"/>
              </a:rPr>
            </a:br>
            <a:r>
              <a:rPr lang="ru-RU" sz="3600" smtClean="0">
                <a:latin typeface="Times New Roman" pitchFamily="18" charset="0"/>
              </a:rPr>
              <a:t/>
            </a:r>
            <a:br>
              <a:rPr lang="ru-RU" sz="3600" smtClean="0">
                <a:latin typeface="Times New Roman" pitchFamily="18" charset="0"/>
              </a:rPr>
            </a:br>
            <a:r>
              <a:rPr lang="ru-RU" sz="3600" smtClean="0">
                <a:latin typeface="Times New Roman" pitchFamily="18" charset="0"/>
              </a:rPr>
              <a:t/>
            </a:r>
            <a:br>
              <a:rPr lang="ru-RU" sz="3600" smtClean="0">
                <a:latin typeface="Times New Roman" pitchFamily="18" charset="0"/>
              </a:rPr>
            </a:br>
            <a:r>
              <a:rPr lang="ru-RU" sz="4000" smtClean="0"/>
              <a:t/>
            </a:r>
            <a:br>
              <a:rPr lang="ru-RU" sz="4000" smtClean="0"/>
            </a:br>
            <a:endParaRPr lang="ru-RU" sz="4000" smtClean="0"/>
          </a:p>
        </p:txBody>
      </p:sp>
      <p:sp>
        <p:nvSpPr>
          <p:cNvPr id="19459" name="Rectangle 19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600200"/>
            <a:ext cx="4038600" cy="452596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000" smtClean="0">
                <a:latin typeface="Times New Roman" pitchFamily="18" charset="0"/>
              </a:rPr>
              <a:t>	</a:t>
            </a:r>
            <a:endParaRPr lang="ru-RU" sz="2400" b="1" smtClean="0">
              <a:solidFill>
                <a:srgbClr val="0033CC"/>
              </a:solidFill>
            </a:endParaRPr>
          </a:p>
        </p:txBody>
      </p:sp>
      <p:sp>
        <p:nvSpPr>
          <p:cNvPr id="19460" name="Text Box 28"/>
          <p:cNvSpPr txBox="1">
            <a:spLocks noChangeArrowheads="1"/>
          </p:cNvSpPr>
          <p:nvPr/>
        </p:nvSpPr>
        <p:spPr bwMode="auto">
          <a:xfrm>
            <a:off x="5292725" y="476250"/>
            <a:ext cx="3455988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Помещение кухни должно быть идеально чистым.</a:t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Особое внимание уделяется чистоте воздуха.</a:t>
            </a:r>
          </a:p>
        </p:txBody>
      </p:sp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476671"/>
            <a:ext cx="4248472" cy="571334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Grp="1" noChangeArrowheads="1"/>
          </p:cNvSpPr>
          <p:nvPr>
            <p:ph sz="half" idx="4294967295"/>
          </p:nvPr>
        </p:nvSpPr>
        <p:spPr>
          <a:xfrm>
            <a:off x="107950" y="908050"/>
            <a:ext cx="8785225" cy="5834063"/>
          </a:xfrm>
        </p:spPr>
        <p:txBody>
          <a:bodyPr>
            <a:normAutofit lnSpcReduction="10000"/>
          </a:bodyPr>
          <a:lstStyle/>
          <a:p>
            <a:pPr algn="ctr" eaLnBrk="1" hangingPunct="1">
              <a:buFontTx/>
              <a:buNone/>
            </a:pPr>
            <a:r>
              <a:rPr lang="ru-RU" sz="3600" b="1" dirty="0" smtClean="0">
                <a:solidFill>
                  <a:srgbClr val="0033CC"/>
                </a:solidFill>
                <a:latin typeface="Times New Roman" pitchFamily="18" charset="0"/>
              </a:rPr>
              <a:t>Рекомендации:</a:t>
            </a:r>
          </a:p>
          <a:p>
            <a:pPr algn="just" eaLnBrk="1" hangingPunct="1">
              <a:spcBef>
                <a:spcPts val="600"/>
              </a:spcBef>
              <a:buBlip>
                <a:blip r:embed="rId2"/>
              </a:buBlip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</a:rPr>
              <a:t>Обрабатывая продукты, клади их дальше от края стола;</a:t>
            </a:r>
          </a:p>
          <a:p>
            <a:pPr algn="just" eaLnBrk="1" hangingPunct="1">
              <a:spcBef>
                <a:spcPts val="600"/>
              </a:spcBef>
              <a:buBlip>
                <a:blip r:embed="rId2"/>
              </a:buBlip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</a:rPr>
              <a:t>Убирай пищевые продукты в ведро с крышкой и ежедневно выноси их в специальные баки;</a:t>
            </a:r>
          </a:p>
          <a:p>
            <a:pPr algn="just" eaLnBrk="1" hangingPunct="1">
              <a:spcBef>
                <a:spcPts val="600"/>
              </a:spcBef>
              <a:buBlip>
                <a:blip r:embed="rId2"/>
              </a:buBlip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</a:rPr>
              <a:t>Использованную посуду вымой сразу;</a:t>
            </a:r>
          </a:p>
          <a:p>
            <a:pPr algn="just" eaLnBrk="1" hangingPunct="1">
              <a:spcBef>
                <a:spcPts val="600"/>
              </a:spcBef>
              <a:buBlip>
                <a:blip r:embed="rId2"/>
              </a:buBlip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</a:rPr>
              <a:t>Для чистки, мытья и дезинфекции используй  специальные моющие средства.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ru-RU" sz="3600" dirty="0" smtClean="0">
              <a:latin typeface="Times New Roman" pitchFamily="18" charset="0"/>
            </a:endParaRPr>
          </a:p>
          <a:p>
            <a:pPr algn="just" eaLnBrk="1" hangingPunct="1"/>
            <a:endParaRPr lang="ru-RU" sz="3600" dirty="0" smtClean="0">
              <a:latin typeface="Times New Roman" pitchFamily="18" charset="0"/>
            </a:endParaRPr>
          </a:p>
        </p:txBody>
      </p:sp>
      <p:sp>
        <p:nvSpPr>
          <p:cNvPr id="20483" name="Прямоугольник 4"/>
          <p:cNvSpPr>
            <a:spLocks noChangeArrowheads="1"/>
          </p:cNvSpPr>
          <p:nvPr/>
        </p:nvSpPr>
        <p:spPr bwMode="auto">
          <a:xfrm>
            <a:off x="1619250" y="188913"/>
            <a:ext cx="582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 i="1">
                <a:solidFill>
                  <a:srgbClr val="0033CC"/>
                </a:solidFill>
                <a:latin typeface="Monotype Corsiva" pitchFamily="66" charset="0"/>
              </a:rPr>
              <a:t>Санитарное состояние кухни</a:t>
            </a:r>
            <a:endParaRPr lang="ru-RU" sz="40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Прямоугольник 3"/>
          <p:cNvSpPr>
            <a:spLocks noChangeArrowheads="1"/>
          </p:cNvSpPr>
          <p:nvPr/>
        </p:nvSpPr>
        <p:spPr bwMode="auto">
          <a:xfrm>
            <a:off x="323850" y="188913"/>
            <a:ext cx="8424863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Из предложенных предметов и бытовой химии выберите те, которые предназначены для уборки и поддержания чистоты на кухне.</a:t>
            </a:r>
          </a:p>
        </p:txBody>
      </p:sp>
      <p:sp>
        <p:nvSpPr>
          <p:cNvPr id="1031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179388" y="1628775"/>
          <a:ext cx="1439862" cy="1660525"/>
        </p:xfrm>
        <a:graphic>
          <a:graphicData uri="http://schemas.openxmlformats.org/presentationml/2006/ole">
            <p:oleObj spid="_x0000_s1026" name="Точечный рисунок" r:id="rId3" imgW="1819529" imgH="2190476" progId="PBrush">
              <p:embed/>
            </p:oleObj>
          </a:graphicData>
        </a:graphic>
      </p:graphicFrame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763713" y="1773238"/>
          <a:ext cx="2808287" cy="1296987"/>
        </p:xfrm>
        <a:graphic>
          <a:graphicData uri="http://schemas.openxmlformats.org/presentationml/2006/ole">
            <p:oleObj spid="_x0000_s1027" name="Точечный рисунок" r:id="rId4" imgW="2905531" imgH="1333333" progId="PBrush">
              <p:embed/>
            </p:oleObj>
          </a:graphicData>
        </a:graphic>
      </p:graphicFrame>
      <p:sp>
        <p:nvSpPr>
          <p:cNvPr id="1033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8" name="Object 5"/>
          <p:cNvGraphicFramePr>
            <a:graphicFrameLocks noChangeAspect="1"/>
          </p:cNvGraphicFramePr>
          <p:nvPr/>
        </p:nvGraphicFramePr>
        <p:xfrm>
          <a:off x="4787900" y="1557338"/>
          <a:ext cx="1744663" cy="2519362"/>
        </p:xfrm>
        <a:graphic>
          <a:graphicData uri="http://schemas.openxmlformats.org/presentationml/2006/ole">
            <p:oleObj spid="_x0000_s1028" name="Точечный рисунок" r:id="rId5" imgW="2152951" imgH="3086531" progId="PBrush">
              <p:embed/>
            </p:oleObj>
          </a:graphicData>
        </a:graphic>
      </p:graphicFrame>
      <p:sp>
        <p:nvSpPr>
          <p:cNvPr id="103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029" name="Object 7"/>
          <p:cNvGraphicFramePr>
            <a:graphicFrameLocks noChangeAspect="1"/>
          </p:cNvGraphicFramePr>
          <p:nvPr/>
        </p:nvGraphicFramePr>
        <p:xfrm>
          <a:off x="6875463" y="1628775"/>
          <a:ext cx="1947862" cy="2376488"/>
        </p:xfrm>
        <a:graphic>
          <a:graphicData uri="http://schemas.openxmlformats.org/presentationml/2006/ole">
            <p:oleObj spid="_x0000_s1029" name="Точечный рисунок" r:id="rId6" imgW="2076740" imgH="2534004" progId="PBrush">
              <p:embed/>
            </p:oleObj>
          </a:graphicData>
        </a:graphic>
      </p:graphicFrame>
      <p:pic>
        <p:nvPicPr>
          <p:cNvPr id="1035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9750" y="3860800"/>
            <a:ext cx="1944688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627313" y="4581525"/>
            <a:ext cx="271303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Picture 1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508625" y="4797425"/>
            <a:ext cx="3240088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TextBox 15"/>
          <p:cNvSpPr txBox="1">
            <a:spLocks noChangeArrowheads="1"/>
          </p:cNvSpPr>
          <p:nvPr/>
        </p:nvSpPr>
        <p:spPr bwMode="auto">
          <a:xfrm>
            <a:off x="539750" y="3284538"/>
            <a:ext cx="3635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/>
              <a:t>1</a:t>
            </a:r>
          </a:p>
        </p:txBody>
      </p:sp>
      <p:sp>
        <p:nvSpPr>
          <p:cNvPr id="1039" name="TextBox 17"/>
          <p:cNvSpPr txBox="1">
            <a:spLocks noChangeArrowheads="1"/>
          </p:cNvSpPr>
          <p:nvPr/>
        </p:nvSpPr>
        <p:spPr bwMode="auto">
          <a:xfrm>
            <a:off x="5508625" y="4076700"/>
            <a:ext cx="3635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/>
              <a:t>3</a:t>
            </a:r>
          </a:p>
        </p:txBody>
      </p:sp>
      <p:sp>
        <p:nvSpPr>
          <p:cNvPr id="1040" name="TextBox 18"/>
          <p:cNvSpPr txBox="1">
            <a:spLocks noChangeArrowheads="1"/>
          </p:cNvSpPr>
          <p:nvPr/>
        </p:nvSpPr>
        <p:spPr bwMode="auto">
          <a:xfrm>
            <a:off x="7596188" y="4076700"/>
            <a:ext cx="365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/>
              <a:t>4</a:t>
            </a:r>
          </a:p>
        </p:txBody>
      </p:sp>
      <p:sp>
        <p:nvSpPr>
          <p:cNvPr id="1041" name="TextBox 19"/>
          <p:cNvSpPr txBox="1">
            <a:spLocks noChangeArrowheads="1"/>
          </p:cNvSpPr>
          <p:nvPr/>
        </p:nvSpPr>
        <p:spPr bwMode="auto">
          <a:xfrm>
            <a:off x="2771775" y="3213100"/>
            <a:ext cx="3635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/>
              <a:t>2</a:t>
            </a:r>
          </a:p>
        </p:txBody>
      </p:sp>
      <p:sp>
        <p:nvSpPr>
          <p:cNvPr id="1042" name="TextBox 20"/>
          <p:cNvSpPr txBox="1">
            <a:spLocks noChangeArrowheads="1"/>
          </p:cNvSpPr>
          <p:nvPr/>
        </p:nvSpPr>
        <p:spPr bwMode="auto">
          <a:xfrm>
            <a:off x="1331913" y="6165850"/>
            <a:ext cx="363537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/>
              <a:t>5</a:t>
            </a:r>
          </a:p>
        </p:txBody>
      </p:sp>
      <p:sp>
        <p:nvSpPr>
          <p:cNvPr id="1043" name="TextBox 21"/>
          <p:cNvSpPr txBox="1">
            <a:spLocks noChangeArrowheads="1"/>
          </p:cNvSpPr>
          <p:nvPr/>
        </p:nvSpPr>
        <p:spPr bwMode="auto">
          <a:xfrm>
            <a:off x="3924300" y="6021388"/>
            <a:ext cx="363538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/>
              <a:t>6</a:t>
            </a:r>
          </a:p>
        </p:txBody>
      </p:sp>
      <p:sp>
        <p:nvSpPr>
          <p:cNvPr id="1044" name="TextBox 22"/>
          <p:cNvSpPr txBox="1">
            <a:spLocks noChangeArrowheads="1"/>
          </p:cNvSpPr>
          <p:nvPr/>
        </p:nvSpPr>
        <p:spPr bwMode="auto">
          <a:xfrm>
            <a:off x="7019925" y="5949950"/>
            <a:ext cx="365125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/>
              <a:t>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1268413"/>
            <a:ext cx="2017713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313" y="1268413"/>
            <a:ext cx="1670050" cy="203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3438" y="1268413"/>
            <a:ext cx="168275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32588" y="1268413"/>
            <a:ext cx="2016125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0" name="Picture 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79388" y="3716338"/>
            <a:ext cx="1817687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1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24075" y="4005263"/>
            <a:ext cx="1955800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2" name="Picture 1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284663" y="3933825"/>
            <a:ext cx="1806575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13" name="Picture 1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27763" y="4149725"/>
            <a:ext cx="27305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14" name="Прямоугольник 11"/>
          <p:cNvSpPr>
            <a:spLocks noChangeArrowheads="1"/>
          </p:cNvSpPr>
          <p:nvPr/>
        </p:nvSpPr>
        <p:spPr bwMode="auto">
          <a:xfrm>
            <a:off x="827088" y="188913"/>
            <a:ext cx="71834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4000" b="1" i="1">
                <a:solidFill>
                  <a:srgbClr val="0033CC"/>
                </a:solidFill>
                <a:latin typeface="Monotype Corsiva" pitchFamily="66" charset="0"/>
              </a:rPr>
              <a:t>Электроприборы, полезные на кухне</a:t>
            </a:r>
            <a:endParaRPr lang="ru-RU" sz="4000" b="1" i="1"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рямоугольник 3"/>
          <p:cNvSpPr>
            <a:spLocks noChangeArrowheads="1"/>
          </p:cNvSpPr>
          <p:nvPr/>
        </p:nvSpPr>
        <p:spPr bwMode="auto">
          <a:xfrm>
            <a:off x="395288" y="115888"/>
            <a:ext cx="849719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Перечисленные </a:t>
            </a: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предметы и оборудование распределите на две группы: 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мойка, плита, рабочий стол, утюг, холодильник, фен, пуфик, посудомоечная машина, зеркало, обеденный стол,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печь-СВЧ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, фритюрница, миксер, расческа, кресло, посуда, пылесос, компьютер, телевизор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850" y="2781300"/>
            <a:ext cx="4103688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группа</a:t>
            </a:r>
          </a:p>
          <a:p>
            <a:pPr algn="ctr">
              <a:defRPr/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нужные предметы на кухне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716463" y="2781300"/>
            <a:ext cx="4103687" cy="914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группа</a:t>
            </a:r>
          </a:p>
          <a:p>
            <a:pPr algn="ctr">
              <a:defRPr/>
            </a:pPr>
            <a:r>
              <a:rPr lang="ru-RU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лишние предметы на кухне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11188" y="4076700"/>
            <a:ext cx="3455987" cy="26654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____________________________________________________________________________________________________________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003800" y="4076700"/>
            <a:ext cx="3455988" cy="26654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____________________________________________________________________________________________________________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 rot="5400000">
            <a:off x="1944688" y="3895725"/>
            <a:ext cx="36036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6408738" y="3895725"/>
            <a:ext cx="36036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Прямоугольник 3"/>
          <p:cNvSpPr>
            <a:spLocks noChangeArrowheads="1"/>
          </p:cNvSpPr>
          <p:nvPr/>
        </p:nvSpPr>
        <p:spPr bwMode="auto">
          <a:xfrm>
            <a:off x="107950" y="115888"/>
            <a:ext cx="8785225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Сгруппируйте данные предметы интерьера, наиболее гармонирующие между собой (соедините соответствующие предметы стрелками). </a:t>
            </a:r>
          </a:p>
        </p:txBody>
      </p:sp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250825" y="1412875"/>
            <a:ext cx="365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/>
              <a:t>1</a:t>
            </a:r>
          </a:p>
        </p:txBody>
      </p:sp>
      <p:sp>
        <p:nvSpPr>
          <p:cNvPr id="2054" name="TextBox 5"/>
          <p:cNvSpPr txBox="1">
            <a:spLocks noChangeArrowheads="1"/>
          </p:cNvSpPr>
          <p:nvPr/>
        </p:nvSpPr>
        <p:spPr bwMode="auto">
          <a:xfrm>
            <a:off x="2411413" y="1412875"/>
            <a:ext cx="365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/>
              <a:t>2</a:t>
            </a:r>
          </a:p>
        </p:txBody>
      </p:sp>
      <p:sp>
        <p:nvSpPr>
          <p:cNvPr id="2055" name="TextBox 6"/>
          <p:cNvSpPr txBox="1">
            <a:spLocks noChangeArrowheads="1"/>
          </p:cNvSpPr>
          <p:nvPr/>
        </p:nvSpPr>
        <p:spPr bwMode="auto">
          <a:xfrm>
            <a:off x="4643438" y="1484313"/>
            <a:ext cx="365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/>
              <a:t>3</a:t>
            </a:r>
          </a:p>
        </p:txBody>
      </p:sp>
      <p:sp>
        <p:nvSpPr>
          <p:cNvPr id="2056" name="TextBox 7"/>
          <p:cNvSpPr txBox="1">
            <a:spLocks noChangeArrowheads="1"/>
          </p:cNvSpPr>
          <p:nvPr/>
        </p:nvSpPr>
        <p:spPr bwMode="auto">
          <a:xfrm>
            <a:off x="6948488" y="1484313"/>
            <a:ext cx="3635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/>
              <a:t>4</a:t>
            </a:r>
          </a:p>
        </p:txBody>
      </p:sp>
      <p:sp>
        <p:nvSpPr>
          <p:cNvPr id="2057" name="TextBox 8"/>
          <p:cNvSpPr txBox="1">
            <a:spLocks noChangeArrowheads="1"/>
          </p:cNvSpPr>
          <p:nvPr/>
        </p:nvSpPr>
        <p:spPr bwMode="auto">
          <a:xfrm>
            <a:off x="2916238" y="3068638"/>
            <a:ext cx="3635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/>
              <a:t>6</a:t>
            </a:r>
          </a:p>
        </p:txBody>
      </p:sp>
      <p:sp>
        <p:nvSpPr>
          <p:cNvPr id="2058" name="TextBox 9"/>
          <p:cNvSpPr txBox="1">
            <a:spLocks noChangeArrowheads="1"/>
          </p:cNvSpPr>
          <p:nvPr/>
        </p:nvSpPr>
        <p:spPr bwMode="auto">
          <a:xfrm>
            <a:off x="250825" y="3141663"/>
            <a:ext cx="3651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/>
              <a:t>5</a:t>
            </a:r>
          </a:p>
        </p:txBody>
      </p:sp>
      <p:sp>
        <p:nvSpPr>
          <p:cNvPr id="2059" name="TextBox 10"/>
          <p:cNvSpPr txBox="1">
            <a:spLocks noChangeArrowheads="1"/>
          </p:cNvSpPr>
          <p:nvPr/>
        </p:nvSpPr>
        <p:spPr bwMode="auto">
          <a:xfrm>
            <a:off x="250825" y="4724400"/>
            <a:ext cx="365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/>
              <a:t>9</a:t>
            </a:r>
          </a:p>
        </p:txBody>
      </p:sp>
      <p:sp>
        <p:nvSpPr>
          <p:cNvPr id="2060" name="TextBox 11"/>
          <p:cNvSpPr txBox="1">
            <a:spLocks noChangeArrowheads="1"/>
          </p:cNvSpPr>
          <p:nvPr/>
        </p:nvSpPr>
        <p:spPr bwMode="auto">
          <a:xfrm>
            <a:off x="5003800" y="3141663"/>
            <a:ext cx="3651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/>
              <a:t>7</a:t>
            </a:r>
          </a:p>
        </p:txBody>
      </p:sp>
      <p:sp>
        <p:nvSpPr>
          <p:cNvPr id="2061" name="TextBox 12"/>
          <p:cNvSpPr txBox="1">
            <a:spLocks noChangeArrowheads="1"/>
          </p:cNvSpPr>
          <p:nvPr/>
        </p:nvSpPr>
        <p:spPr bwMode="auto">
          <a:xfrm>
            <a:off x="2411413" y="4724400"/>
            <a:ext cx="5445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/>
              <a:t>10</a:t>
            </a:r>
          </a:p>
        </p:txBody>
      </p:sp>
      <p:sp>
        <p:nvSpPr>
          <p:cNvPr id="2062" name="TextBox 13"/>
          <p:cNvSpPr txBox="1">
            <a:spLocks noChangeArrowheads="1"/>
          </p:cNvSpPr>
          <p:nvPr/>
        </p:nvSpPr>
        <p:spPr bwMode="auto">
          <a:xfrm>
            <a:off x="7019925" y="3141663"/>
            <a:ext cx="3651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/>
              <a:t>8</a:t>
            </a:r>
          </a:p>
        </p:txBody>
      </p:sp>
      <p:sp>
        <p:nvSpPr>
          <p:cNvPr id="2063" name="TextBox 14"/>
          <p:cNvSpPr txBox="1">
            <a:spLocks noChangeArrowheads="1"/>
          </p:cNvSpPr>
          <p:nvPr/>
        </p:nvSpPr>
        <p:spPr bwMode="auto">
          <a:xfrm>
            <a:off x="4859338" y="4868863"/>
            <a:ext cx="5238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800" b="1"/>
              <a:t>11</a:t>
            </a:r>
          </a:p>
        </p:txBody>
      </p:sp>
      <p:pic>
        <p:nvPicPr>
          <p:cNvPr id="2064" name="Рисунок 94"/>
          <p:cNvPicPr>
            <a:picLocks noChangeAspect="1" noChangeArrowheads="1"/>
          </p:cNvPicPr>
          <p:nvPr/>
        </p:nvPicPr>
        <p:blipFill>
          <a:blip r:embed="rId3" cstate="print"/>
          <a:srcRect l="12292" r="26245" b="10657"/>
          <a:stretch>
            <a:fillRect/>
          </a:stretch>
        </p:blipFill>
        <p:spPr bwMode="auto">
          <a:xfrm>
            <a:off x="684213" y="1412875"/>
            <a:ext cx="1008062" cy="1309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2771775" y="1484313"/>
          <a:ext cx="1512888" cy="1339850"/>
        </p:xfrm>
        <a:graphic>
          <a:graphicData uri="http://schemas.openxmlformats.org/presentationml/2006/ole">
            <p:oleObj spid="_x0000_s2050" r:id="rId4" imgW="3975980" imgH="3468986" progId="">
              <p:embed/>
            </p:oleObj>
          </a:graphicData>
        </a:graphic>
      </p:graphicFrame>
      <p:sp>
        <p:nvSpPr>
          <p:cNvPr id="20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051" name="Object 5"/>
          <p:cNvGraphicFramePr>
            <a:graphicFrameLocks noChangeAspect="1"/>
          </p:cNvGraphicFramePr>
          <p:nvPr/>
        </p:nvGraphicFramePr>
        <p:xfrm>
          <a:off x="5219700" y="1557338"/>
          <a:ext cx="1338263" cy="1295400"/>
        </p:xfrm>
        <a:graphic>
          <a:graphicData uri="http://schemas.openxmlformats.org/presentationml/2006/ole">
            <p:oleObj spid="_x0000_s2051" name="Точечный рисунок" r:id="rId5" imgW="2723810" imgH="2381582" progId="PBrush">
              <p:embed/>
            </p:oleObj>
          </a:graphicData>
        </a:graphic>
      </p:graphicFrame>
      <p:pic>
        <p:nvPicPr>
          <p:cNvPr id="2067" name="Рисунок 97"/>
          <p:cNvPicPr>
            <a:picLocks noChangeAspect="1" noChangeArrowheads="1"/>
          </p:cNvPicPr>
          <p:nvPr/>
        </p:nvPicPr>
        <p:blipFill>
          <a:blip r:embed="rId6" cstate="print"/>
          <a:srcRect t="16435"/>
          <a:stretch>
            <a:fillRect/>
          </a:stretch>
        </p:blipFill>
        <p:spPr bwMode="auto">
          <a:xfrm>
            <a:off x="7380288" y="1628775"/>
            <a:ext cx="1079500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8" name="Рисунок 98"/>
          <p:cNvPicPr>
            <a:picLocks noChangeAspect="1" noChangeArrowheads="1"/>
          </p:cNvPicPr>
          <p:nvPr/>
        </p:nvPicPr>
        <p:blipFill>
          <a:blip r:embed="rId7" cstate="print"/>
          <a:srcRect l="7834" b="8917"/>
          <a:stretch>
            <a:fillRect/>
          </a:stretch>
        </p:blipFill>
        <p:spPr bwMode="auto">
          <a:xfrm>
            <a:off x="684213" y="3213100"/>
            <a:ext cx="2201862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9" name="Рисунок 99"/>
          <p:cNvPicPr>
            <a:picLocks noChangeAspect="1" noChangeArrowheads="1"/>
          </p:cNvPicPr>
          <p:nvPr/>
        </p:nvPicPr>
        <p:blipFill>
          <a:blip r:embed="rId8" cstate="print"/>
          <a:srcRect l="16615" t="14197" r="8617" b="18367"/>
          <a:stretch>
            <a:fillRect/>
          </a:stretch>
        </p:blipFill>
        <p:spPr bwMode="auto">
          <a:xfrm>
            <a:off x="3419475" y="3141663"/>
            <a:ext cx="1439863" cy="1519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0" name="Рисунок 100"/>
          <p:cNvPicPr>
            <a:picLocks noChangeAspect="1" noChangeArrowheads="1"/>
          </p:cNvPicPr>
          <p:nvPr/>
        </p:nvPicPr>
        <p:blipFill>
          <a:blip r:embed="rId9" cstate="print"/>
          <a:srcRect r="11060"/>
          <a:stretch>
            <a:fillRect/>
          </a:stretch>
        </p:blipFill>
        <p:spPr bwMode="auto">
          <a:xfrm>
            <a:off x="5435600" y="3141663"/>
            <a:ext cx="14001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1" name="Рисунок 101"/>
          <p:cNvPicPr>
            <a:picLocks noChangeAspect="1" noChangeArrowheads="1"/>
          </p:cNvPicPr>
          <p:nvPr/>
        </p:nvPicPr>
        <p:blipFill>
          <a:blip r:embed="rId10" cstate="print"/>
          <a:srcRect t="10216" r="3078" b="13164"/>
          <a:stretch>
            <a:fillRect/>
          </a:stretch>
        </p:blipFill>
        <p:spPr bwMode="auto">
          <a:xfrm>
            <a:off x="7380288" y="3213100"/>
            <a:ext cx="1439862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2" name="Рисунок 102"/>
          <p:cNvPicPr>
            <a:picLocks noChangeAspect="1" noChangeArrowheads="1"/>
          </p:cNvPicPr>
          <p:nvPr/>
        </p:nvPicPr>
        <p:blipFill>
          <a:blip r:embed="rId11" cstate="print"/>
          <a:srcRect l="4755" r="4907"/>
          <a:stretch>
            <a:fillRect/>
          </a:stretch>
        </p:blipFill>
        <p:spPr bwMode="auto">
          <a:xfrm>
            <a:off x="611188" y="4797425"/>
            <a:ext cx="1800225" cy="1490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3" name="Рисунок 103"/>
          <p:cNvPicPr>
            <a:picLocks noChangeAspect="1" noChangeArrowheads="1"/>
          </p:cNvPicPr>
          <p:nvPr/>
        </p:nvPicPr>
        <p:blipFill>
          <a:blip r:embed="rId12" cstate="print"/>
          <a:srcRect t="12193"/>
          <a:stretch>
            <a:fillRect/>
          </a:stretch>
        </p:blipFill>
        <p:spPr bwMode="auto">
          <a:xfrm>
            <a:off x="3059113" y="4797425"/>
            <a:ext cx="162242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74" name="Рисунок 104"/>
          <p:cNvPicPr>
            <a:picLocks noChangeAspect="1" noChangeArrowheads="1"/>
          </p:cNvPicPr>
          <p:nvPr/>
        </p:nvPicPr>
        <p:blipFill>
          <a:blip r:embed="rId13" cstate="print"/>
          <a:srcRect l="2965" r="2167"/>
          <a:stretch>
            <a:fillRect/>
          </a:stretch>
        </p:blipFill>
        <p:spPr bwMode="auto">
          <a:xfrm>
            <a:off x="5364163" y="5084763"/>
            <a:ext cx="3387725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288" y="404664"/>
            <a:ext cx="8401050" cy="5381774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Домашнее задание</a:t>
            </a:r>
          </a:p>
          <a:p>
            <a:pPr eaLnBrk="1" hangingPunct="1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1.Составить кроссворд по теме:«Интерьер кухни, оборудование и отделка»;</a:t>
            </a:r>
          </a:p>
          <a:p>
            <a:pPr eaLnBrk="1" hangingPunct="1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2.Опишите, что бы вы хотели изменить в своей кухне;</a:t>
            </a:r>
          </a:p>
          <a:p>
            <a:pPr eaLnBrk="1" hangingPunct="1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3.Параграф 37-40.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07504" y="1708942"/>
            <a:ext cx="882047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sz="6000" b="1" i="1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Рефлексия</a:t>
            </a:r>
          </a:p>
          <a:p>
            <a:pPr marL="0" marR="0" lvl="0" indent="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lang="ru-RU" sz="6000" b="1" i="1" dirty="0" smtClean="0">
                <a:solidFill>
                  <a:srgbClr val="7030A0"/>
                </a:solidFill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«Полочка успеха»</a:t>
            </a:r>
            <a:r>
              <a:rPr kumimoji="0" lang="ru-RU" sz="60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entury Schoolbook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6000" b="1" i="1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Century Schoolbook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107504" y="908720"/>
            <a:ext cx="8820472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429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писок используемых источников: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685800" marR="0" lvl="1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Компакт-диск. Галерея современного интерьера. «Новый ДИСК». ООО «Софт Компас», 2004 год.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685800" marR="0" lvl="1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Компакт-диск. Технология. Технический и обслуживающий труд. Девочки 5-9 классы. Издательская фирма «Сентябрь», 2009 год.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685800" marR="0" lvl="1" indent="-228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>
                <a:tab pos="342900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Технология. Учебник для учащихся 5 класса. Под ред. В.Д. Симоненко. – М. Вентана-Граф, 2004.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85786" y="1643050"/>
            <a:ext cx="7766550" cy="2585323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Тема: </a:t>
            </a:r>
            <a:r>
              <a:rPr lang="ru-RU" sz="5400" b="1" i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Интерьер кухни, </a:t>
            </a:r>
          </a:p>
          <a:p>
            <a:pPr algn="ctr">
              <a:defRPr/>
            </a:pPr>
            <a:r>
              <a:rPr lang="ru-RU" sz="5400" b="1" i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оборудование, отделка и</a:t>
            </a:r>
          </a:p>
          <a:p>
            <a:pPr algn="ctr">
              <a:defRPr/>
            </a:pPr>
            <a:r>
              <a:rPr lang="ru-RU" sz="5400" b="1" i="1" dirty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украшения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79388" y="428625"/>
            <a:ext cx="8640762" cy="619125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sz="2000" i="1" dirty="0" smtClean="0">
                <a:latin typeface="Times New Roman" pitchFamily="18" charset="0"/>
              </a:rPr>
              <a:t>	</a:t>
            </a:r>
            <a:r>
              <a:rPr lang="ru-RU" b="1" i="1" dirty="0" smtClean="0">
                <a:solidFill>
                  <a:srgbClr val="002060"/>
                </a:solidFill>
                <a:latin typeface="Times New Roman" pitchFamily="18" charset="0"/>
              </a:rPr>
              <a:t>Цели урока: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познакомиться с условиями  создания интерьера кухни, разработать свой собственный интерьер кухни.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b="1" dirty="0" smtClean="0">
                <a:latin typeface="Times New Roman" pitchFamily="18" charset="0"/>
              </a:rPr>
              <a:t>	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</a:rPr>
              <a:t>Личностные цели: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реализация творческих способностей, пространственного воображения, эстетического вкуса.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b="1" dirty="0" smtClean="0">
                <a:latin typeface="Times New Roman" pitchFamily="18" charset="0"/>
              </a:rPr>
              <a:t>	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</a:rPr>
              <a:t>Предметные цели: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формирование положительного отношения к предмету; расширить теоретические знания по разделу интерьер.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b="1" dirty="0" smtClean="0">
                <a:latin typeface="Times New Roman" pitchFamily="18" charset="0"/>
              </a:rPr>
              <a:t>	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</a:rPr>
              <a:t>Креативные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</a:rPr>
              <a:t> цели: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</a:rPr>
              <a:t>составление эскиза кухни.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79388" y="1600200"/>
            <a:ext cx="8713787" cy="452596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</a:rPr>
              <a:t>    </a:t>
            </a:r>
            <a:r>
              <a:rPr lang="ru-RU" sz="4000" b="1" dirty="0" smtClean="0">
                <a:solidFill>
                  <a:srgbClr val="002060"/>
                </a:solidFill>
                <a:latin typeface="Monotype Corsiva" pitchFamily="66" charset="0"/>
              </a:rPr>
              <a:t>Интерьер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</a:rPr>
              <a:t>-  (с франц. «внутренний») - это внутренний мир дома, складывающийся из отдельных вещей.</a:t>
            </a:r>
          </a:p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</a:rPr>
              <a:t>  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</a:rPr>
              <a:t>Требования к интерьеру:</a:t>
            </a:r>
          </a:p>
          <a:p>
            <a:pPr algn="just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</a:rPr>
              <a:t>Единство стиля (мебель и украшения должны представлять единое целое);</a:t>
            </a:r>
          </a:p>
          <a:p>
            <a:pPr algn="just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</a:rPr>
              <a:t>Сочетание пропорций и размеров предметов (мебель не должна занимать много места);</a:t>
            </a:r>
          </a:p>
          <a:p>
            <a:pPr algn="just" eaLnBrk="1" hangingPunct="1">
              <a:lnSpc>
                <a:spcPct val="90000"/>
              </a:lnSpc>
              <a:buFontTx/>
              <a:buBlip>
                <a:blip r:embed="rId3"/>
              </a:buBlip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</a:rPr>
              <a:t>Многофункциональность (пригодность вещи в различных ситуациях).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8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8195" name="Прямоугольник 3"/>
          <p:cNvSpPr>
            <a:spLocks noChangeArrowheads="1"/>
          </p:cNvSpPr>
          <p:nvPr/>
        </p:nvSpPr>
        <p:spPr bwMode="auto">
          <a:xfrm>
            <a:off x="1908175" y="333375"/>
            <a:ext cx="5848350" cy="706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b="1" i="1" dirty="0">
                <a:solidFill>
                  <a:srgbClr val="002060"/>
                </a:solidFill>
                <a:latin typeface="Monotype Corsiva" pitchFamily="66" charset="0"/>
              </a:rPr>
              <a:t>Разработка интерьера кухни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79512" y="2205038"/>
            <a:ext cx="8640960" cy="417671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</a:rPr>
              <a:t>        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</a:rPr>
              <a:t>Требования, предъявляемые к кухне:</a:t>
            </a:r>
          </a:p>
          <a:p>
            <a:pPr algn="just">
              <a:lnSpc>
                <a:spcPct val="90000"/>
              </a:lnSpc>
              <a:buBlip>
                <a:blip r:embed="rId2"/>
              </a:buBlip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</a:rPr>
              <a:t>Оборудование кухни должно занимать как можно меньше места;</a:t>
            </a:r>
          </a:p>
          <a:p>
            <a:pPr algn="just">
              <a:lnSpc>
                <a:spcPct val="90000"/>
              </a:lnSpc>
              <a:buBlip>
                <a:blip r:embed="rId2"/>
              </a:buBlip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</a:rPr>
              <a:t>Оборудование и мебель должны быть установлены так, чтобы экономить время и силы;</a:t>
            </a:r>
          </a:p>
          <a:p>
            <a:pPr algn="just">
              <a:lnSpc>
                <a:spcPct val="90000"/>
              </a:lnSpc>
              <a:buBlip>
                <a:blip r:embed="rId2"/>
              </a:buBlip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</a:rPr>
              <a:t>Потолок, стены и пол должны гармонично сочетаться с цветом мебели и оборудования;</a:t>
            </a:r>
          </a:p>
          <a:p>
            <a:pPr algn="just">
              <a:lnSpc>
                <a:spcPct val="90000"/>
              </a:lnSpc>
              <a:buBlip>
                <a:blip r:embed="rId2"/>
              </a:buBlip>
            </a:pP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</a:rPr>
              <a:t>Освещение должно быть достаточным для всех видов работ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endParaRPr lang="ru-RU" sz="2400" dirty="0" smtClean="0">
              <a:solidFill>
                <a:schemeClr val="tx1"/>
              </a:solidFill>
            </a:endParaRPr>
          </a:p>
        </p:txBody>
      </p:sp>
      <p:sp>
        <p:nvSpPr>
          <p:cNvPr id="9219" name="Rectangle 5"/>
          <p:cNvSpPr>
            <a:spLocks noChangeArrowheads="1"/>
          </p:cNvSpPr>
          <p:nvPr/>
        </p:nvSpPr>
        <p:spPr bwMode="auto">
          <a:xfrm>
            <a:off x="822325" y="190500"/>
            <a:ext cx="7616825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ru-RU" sz="4000" b="1" i="1" dirty="0">
                <a:solidFill>
                  <a:srgbClr val="002060"/>
                </a:solidFill>
                <a:latin typeface="Monotype Corsiva" pitchFamily="66" charset="0"/>
              </a:rPr>
              <a:t>Кухня</a:t>
            </a:r>
            <a:r>
              <a:rPr lang="ru-RU" sz="4000" b="1" dirty="0">
                <a:solidFill>
                  <a:srgbClr val="002060"/>
                </a:solidFill>
              </a:rPr>
              <a:t> </a:t>
            </a:r>
            <a:r>
              <a:rPr lang="ru-RU" sz="2400" dirty="0"/>
              <a:t>–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это помещение, которое используется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для хранения и обработки продуктов,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90000"/>
              </a:lnSpc>
              <a:spcBef>
                <a:spcPct val="20000"/>
              </a:spcBef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приготовления и приема пищи.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79513" y="2071688"/>
            <a:ext cx="3960439" cy="3929062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sz="1800" dirty="0" smtClean="0"/>
              <a:t>	</a:t>
            </a:r>
            <a:endParaRPr lang="ru-RU" sz="2800" dirty="0" smtClean="0">
              <a:latin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sz="2800" dirty="0" smtClean="0">
              <a:latin typeface="Times New Roman" pitchFamily="18" charset="0"/>
            </a:endParaRPr>
          </a:p>
          <a:p>
            <a:pPr algn="ctr" eaLnBrk="1" hangingPunct="1">
              <a:lnSpc>
                <a:spcPct val="80000"/>
              </a:lnSpc>
              <a:buFontTx/>
              <a:buBlip>
                <a:blip r:embed="rId2"/>
              </a:buBlip>
            </a:pPr>
            <a:r>
              <a:rPr lang="ru-RU" sz="4000" b="1" i="1" dirty="0" smtClean="0">
                <a:solidFill>
                  <a:srgbClr val="0033CC"/>
                </a:solidFill>
                <a:latin typeface="Monotype Corsiva" pitchFamily="66" charset="0"/>
              </a:rPr>
              <a:t>Рабочие кухни -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ru-RU" sz="2800" dirty="0" smtClean="0">
                <a:latin typeface="Times New Roman" pitchFamily="18" charset="0"/>
              </a:rPr>
              <a:t>   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</a:rPr>
              <a:t>служат для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</a:rPr>
              <a:t>приготовления пищи и выполнения хозяйственных работ. Они не приспособлены для приёма пищи, так как имеют маленькую площадь.</a:t>
            </a:r>
          </a:p>
        </p:txBody>
      </p:sp>
      <p:sp>
        <p:nvSpPr>
          <p:cNvPr id="10243" name="TextBox 7"/>
          <p:cNvSpPr txBox="1">
            <a:spLocks noChangeArrowheads="1"/>
          </p:cNvSpPr>
          <p:nvPr/>
        </p:nvSpPr>
        <p:spPr bwMode="auto">
          <a:xfrm>
            <a:off x="214313" y="1071563"/>
            <a:ext cx="85725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зависимости от назначения, </a:t>
            </a:r>
          </a:p>
          <a:p>
            <a:pPr algn="ctr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оборудования и использования различают:</a:t>
            </a:r>
          </a:p>
        </p:txBody>
      </p:sp>
      <p:pic>
        <p:nvPicPr>
          <p:cNvPr id="10248" name="Picture 8"/>
          <p:cNvPicPr>
            <a:picLocks noChangeAspect="1" noChangeArrowheads="1"/>
          </p:cNvPicPr>
          <p:nvPr/>
        </p:nvPicPr>
        <p:blipFill>
          <a:blip r:embed="rId3" cstate="print"/>
          <a:srcRect l="11313" t="9189" r="7573" b="16970"/>
          <a:stretch>
            <a:fillRect/>
          </a:stretch>
        </p:blipFill>
        <p:spPr bwMode="auto">
          <a:xfrm>
            <a:off x="4644008" y="2276872"/>
            <a:ext cx="4114743" cy="345638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245" name="Прямоугольник 5"/>
          <p:cNvSpPr>
            <a:spLocks noChangeArrowheads="1"/>
          </p:cNvSpPr>
          <p:nvPr/>
        </p:nvSpPr>
        <p:spPr bwMode="auto">
          <a:xfrm>
            <a:off x="2916238" y="260350"/>
            <a:ext cx="2768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Monotype Corsiva" pitchFamily="66" charset="0"/>
              </a:rPr>
              <a:t>Виды  кухонь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pPr eaLnBrk="1" hangingPunct="1">
              <a:buFontTx/>
              <a:buBlip>
                <a:blip r:embed="rId2"/>
              </a:buBlip>
            </a:pPr>
            <a:r>
              <a:rPr lang="ru-RU" sz="4000" b="1" i="1" smtClean="0">
                <a:solidFill>
                  <a:srgbClr val="0033CC"/>
                </a:solidFill>
                <a:latin typeface="Monotype Corsiva" pitchFamily="66" charset="0"/>
              </a:rPr>
              <a:t>  Кухни – столовые -</a:t>
            </a:r>
          </a:p>
        </p:txBody>
      </p:sp>
      <p:sp>
        <p:nvSpPr>
          <p:cNvPr id="11267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50825" y="1268413"/>
            <a:ext cx="8713788" cy="100806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2800" dirty="0" smtClean="0"/>
              <a:t>	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</a:rPr>
              <a:t>могут использоваться как для приготовления, так и для приёма пищи</a:t>
            </a:r>
          </a:p>
        </p:txBody>
      </p:sp>
      <p:pic>
        <p:nvPicPr>
          <p:cNvPr id="1127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420888"/>
            <a:ext cx="3672408" cy="362741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2564904"/>
            <a:ext cx="4203404" cy="309634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395536" y="116632"/>
            <a:ext cx="8353425" cy="922337"/>
          </a:xfrm>
        </p:spPr>
        <p:txBody>
          <a:bodyPr>
            <a:normAutofit/>
          </a:bodyPr>
          <a:lstStyle/>
          <a:p>
            <a:pPr eaLnBrk="1" hangingPunct="1">
              <a:buFontTx/>
              <a:buBlip>
                <a:blip r:embed="rId2"/>
              </a:buBlip>
            </a:pPr>
            <a:r>
              <a:rPr lang="ru-RU" sz="4000" b="1" i="1" dirty="0" smtClean="0">
                <a:solidFill>
                  <a:srgbClr val="0033CC"/>
                </a:solidFill>
                <a:latin typeface="Monotype Corsiva" pitchFamily="66" charset="0"/>
              </a:rPr>
              <a:t>  Кухни – ниши – </a:t>
            </a:r>
            <a:endParaRPr lang="ru-RU" sz="2800" b="1" i="1" dirty="0" smtClean="0">
              <a:solidFill>
                <a:srgbClr val="0033CC"/>
              </a:solidFill>
              <a:latin typeface="Monotype Corsiva" pitchFamily="66" charset="0"/>
            </a:endParaRP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772816"/>
            <a:ext cx="4506696" cy="345638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3573016"/>
            <a:ext cx="3661802" cy="288032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1475656" y="980728"/>
            <a:ext cx="63612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Times New Roman" pitchFamily="18" charset="0"/>
              </a:rPr>
              <a:t>служат местом для приготовления пищи</a:t>
            </a: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50</TotalTime>
  <Words>422</Words>
  <Application>Microsoft Office PowerPoint</Application>
  <PresentationFormat>Экран (4:3)</PresentationFormat>
  <Paragraphs>120</Paragraphs>
  <Slides>23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Трек</vt:lpstr>
      <vt:lpstr>Точечный рисунок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  Кухни – столовые -</vt:lpstr>
      <vt:lpstr>  Кухни – ниши – </vt:lpstr>
      <vt:lpstr>Слайд 10</vt:lpstr>
      <vt:lpstr>Слайд 11</vt:lpstr>
      <vt:lpstr>   </vt:lpstr>
      <vt:lpstr> </vt:lpstr>
      <vt:lpstr>Слайд 14</vt:lpstr>
      <vt:lpstr>Слайд 15</vt:lpstr>
      <vt:lpstr>     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Олег</dc:creator>
  <cp:lastModifiedBy>Людмила</cp:lastModifiedBy>
  <cp:revision>9</cp:revision>
  <dcterms:created xsi:type="dcterms:W3CDTF">2011-11-01T11:45:04Z</dcterms:created>
  <dcterms:modified xsi:type="dcterms:W3CDTF">2013-04-18T04:07:38Z</dcterms:modified>
</cp:coreProperties>
</file>